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4"/>
  </p:notesMasterIdLst>
  <p:sldIdLst>
    <p:sldId id="256" r:id="rId2"/>
    <p:sldId id="473" r:id="rId3"/>
    <p:sldId id="451" r:id="rId4"/>
    <p:sldId id="477" r:id="rId5"/>
    <p:sldId id="475" r:id="rId6"/>
    <p:sldId id="478" r:id="rId7"/>
    <p:sldId id="481" r:id="rId8"/>
    <p:sldId id="479" r:id="rId9"/>
    <p:sldId id="487" r:id="rId10"/>
    <p:sldId id="490" r:id="rId11"/>
    <p:sldId id="494" r:id="rId12"/>
    <p:sldId id="491" r:id="rId13"/>
    <p:sldId id="492" r:id="rId14"/>
    <p:sldId id="497" r:id="rId15"/>
    <p:sldId id="495" r:id="rId16"/>
    <p:sldId id="496" r:id="rId17"/>
    <p:sldId id="480" r:id="rId18"/>
    <p:sldId id="476" r:id="rId19"/>
    <p:sldId id="489" r:id="rId20"/>
    <p:sldId id="488" r:id="rId21"/>
    <p:sldId id="493" r:id="rId22"/>
    <p:sldId id="482" r:id="rId23"/>
    <p:sldId id="512" r:id="rId24"/>
    <p:sldId id="513" r:id="rId25"/>
    <p:sldId id="514" r:id="rId26"/>
    <p:sldId id="517" r:id="rId27"/>
    <p:sldId id="515" r:id="rId28"/>
    <p:sldId id="516" r:id="rId29"/>
    <p:sldId id="518" r:id="rId30"/>
    <p:sldId id="520" r:id="rId31"/>
    <p:sldId id="519" r:id="rId32"/>
    <p:sldId id="521" r:id="rId33"/>
    <p:sldId id="522" r:id="rId34"/>
    <p:sldId id="523" r:id="rId35"/>
    <p:sldId id="484" r:id="rId36"/>
    <p:sldId id="498" r:id="rId37"/>
    <p:sldId id="502" r:id="rId38"/>
    <p:sldId id="503" r:id="rId39"/>
    <p:sldId id="500" r:id="rId40"/>
    <p:sldId id="501" r:id="rId41"/>
    <p:sldId id="483" r:id="rId42"/>
    <p:sldId id="499" r:id="rId43"/>
    <p:sldId id="506" r:id="rId44"/>
    <p:sldId id="504" r:id="rId45"/>
    <p:sldId id="509" r:id="rId46"/>
    <p:sldId id="505" r:id="rId47"/>
    <p:sldId id="507" r:id="rId48"/>
    <p:sldId id="508" r:id="rId49"/>
    <p:sldId id="511" r:id="rId50"/>
    <p:sldId id="510" r:id="rId51"/>
    <p:sldId id="474" r:id="rId52"/>
    <p:sldId id="468" r:id="rId53"/>
    <p:sldId id="467" r:id="rId54"/>
    <p:sldId id="525" r:id="rId55"/>
    <p:sldId id="524" r:id="rId56"/>
    <p:sldId id="526" r:id="rId57"/>
    <p:sldId id="529" r:id="rId58"/>
    <p:sldId id="527" r:id="rId59"/>
    <p:sldId id="530" r:id="rId60"/>
    <p:sldId id="531" r:id="rId61"/>
    <p:sldId id="528" r:id="rId62"/>
    <p:sldId id="367" r:id="rId63"/>
  </p:sldIdLst>
  <p:sldSz cx="24382413" cy="13716000"/>
  <p:notesSz cx="6858000" cy="9144000"/>
  <p:embeddedFontLst>
    <p:embeddedFont>
      <p:font typeface="Calibri" panose="020F0502020204030204" pitchFamily="34" charset="0"/>
      <p:regular r:id="rId65"/>
      <p:bold r:id="rId66"/>
      <p:italic r:id="rId67"/>
      <p:boldItalic r:id="rId68"/>
    </p:embeddedFont>
    <p:embeddedFont>
      <p:font typeface="Cascadia Mono" panose="020B0609020000020004" pitchFamily="49" charset="0"/>
      <p:regular r:id="rId69"/>
      <p:bold r:id="rId70"/>
    </p:embeddedFont>
    <p:embeddedFont>
      <p:font typeface="Tahoma" panose="020B0604030504040204" pitchFamily="34" charset="0"/>
      <p:regular r:id="rId71"/>
      <p:bold r:id="rId72"/>
      <p:italic r:id="rId73"/>
    </p:embeddedFont>
    <p:embeddedFont>
      <p:font typeface="TT Norms Pro" panose="02000503030000090003" charset="0"/>
      <p:regular r:id="rId74"/>
      <p:bold r:id="rId75"/>
      <p:italic r:id="rId76"/>
      <p:boldItalic r:id="rId77"/>
    </p:embeddedFont>
    <p:embeddedFont>
      <p:font typeface="TT Norms Pro Medium" panose="02000803020000090003" charset="0"/>
      <p:regular r:id="rId78"/>
      <p:italic r:id="rId79"/>
    </p:embeddedFont>
  </p:embeddedFontLst>
  <p:custDataLst>
    <p:tags r:id="rId80"/>
  </p:custDataLst>
  <p:defaultTextStyle>
    <a:defPPr>
      <a:defRPr lang="ru-RU"/>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6" userDrawn="1">
          <p15:clr>
            <a:srgbClr val="A4A3A4"/>
          </p15:clr>
        </p15:guide>
        <p15:guide id="2" pos="1507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5" autoAdjust="0"/>
    <p:restoredTop sz="84284" autoAdjust="0"/>
  </p:normalViewPr>
  <p:slideViewPr>
    <p:cSldViewPr snapToGrid="0" showGuides="1">
      <p:cViewPr varScale="1">
        <p:scale>
          <a:sx n="53" d="100"/>
          <a:sy n="53" d="100"/>
        </p:scale>
        <p:origin x="869" y="72"/>
      </p:cViewPr>
      <p:guideLst>
        <p:guide orient="horz" pos="7926"/>
        <p:guide pos="15073"/>
      </p:guideLst>
    </p:cSldViewPr>
  </p:slideViewPr>
  <p:notesTextViewPr>
    <p:cViewPr>
      <p:scale>
        <a:sx n="1" d="1"/>
        <a:sy n="1" d="1"/>
      </p:scale>
      <p:origin x="0" y="0"/>
    </p:cViewPr>
  </p:notesTextViewPr>
  <p:notesViewPr>
    <p:cSldViewPr snapToGrid="0" showGuides="1">
      <p:cViewPr varScale="1">
        <p:scale>
          <a:sx n="101" d="100"/>
          <a:sy n="101" d="100"/>
        </p:scale>
        <p:origin x="250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E627D-15EB-40F5-AEC0-AD078B3D9203}" type="datetimeFigureOut">
              <a:rPr lang="ru-RU" smtClean="0"/>
              <a:t>15.04.2024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FAC02-5901-4D7E-90A5-4DB54C8C6E87}" type="slidenum">
              <a:rPr lang="ru-RU" smtClean="0"/>
              <a:t>‹#›</a:t>
            </a:fld>
            <a:endParaRPr lang="ru-RU"/>
          </a:p>
        </p:txBody>
      </p:sp>
    </p:spTree>
    <p:extLst>
      <p:ext uri="{BB962C8B-B14F-4D97-AF65-F5344CB8AC3E}">
        <p14:creationId xmlns:p14="http://schemas.microsoft.com/office/powerpoint/2010/main" val="1680496231"/>
      </p:ext>
    </p:extLst>
  </p:cSld>
  <p:clrMap bg1="lt1" tx1="dk1" bg2="lt2" tx2="dk2" accent1="accent1" accent2="accent2" accent3="accent3" accent4="accent4" accent5="accent5" accent6="accent6" hlink="hlink" folHlink="folHlink"/>
  <p:notesStyle>
    <a:lvl1pPr marL="0" algn="l" defTabSz="1828709" rtl="0" eaLnBrk="1" latinLnBrk="0" hangingPunct="1">
      <a:defRPr sz="2400" kern="1200">
        <a:solidFill>
          <a:schemeClr val="tx1"/>
        </a:solidFill>
        <a:latin typeface="+mn-lt"/>
        <a:ea typeface="+mn-ea"/>
        <a:cs typeface="+mn-cs"/>
      </a:defRPr>
    </a:lvl1pPr>
    <a:lvl2pPr marL="914354" algn="l" defTabSz="1828709" rtl="0" eaLnBrk="1" latinLnBrk="0" hangingPunct="1">
      <a:defRPr sz="2400" kern="1200">
        <a:solidFill>
          <a:schemeClr val="tx1"/>
        </a:solidFill>
        <a:latin typeface="+mn-lt"/>
        <a:ea typeface="+mn-ea"/>
        <a:cs typeface="+mn-cs"/>
      </a:defRPr>
    </a:lvl2pPr>
    <a:lvl3pPr marL="1828709" algn="l" defTabSz="1828709" rtl="0" eaLnBrk="1" latinLnBrk="0" hangingPunct="1">
      <a:defRPr sz="2400" kern="1200">
        <a:solidFill>
          <a:schemeClr val="tx1"/>
        </a:solidFill>
        <a:latin typeface="+mn-lt"/>
        <a:ea typeface="+mn-ea"/>
        <a:cs typeface="+mn-cs"/>
      </a:defRPr>
    </a:lvl3pPr>
    <a:lvl4pPr marL="2743063" algn="l" defTabSz="1828709" rtl="0" eaLnBrk="1" latinLnBrk="0" hangingPunct="1">
      <a:defRPr sz="2400" kern="1200">
        <a:solidFill>
          <a:schemeClr val="tx1"/>
        </a:solidFill>
        <a:latin typeface="+mn-lt"/>
        <a:ea typeface="+mn-ea"/>
        <a:cs typeface="+mn-cs"/>
      </a:defRPr>
    </a:lvl4pPr>
    <a:lvl5pPr marL="3657417" algn="l" defTabSz="1828709" rtl="0" eaLnBrk="1" latinLnBrk="0" hangingPunct="1">
      <a:defRPr sz="2400" kern="1200">
        <a:solidFill>
          <a:schemeClr val="tx1"/>
        </a:solidFill>
        <a:latin typeface="+mn-lt"/>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Что такое паттерны проектирования? Паттерн представляет определенный способ построения программного кода для решения часто встречающихся проблем проектирования. В данном случае предполагается, что есть некоторый набор общих формализованных проблем, которые довольно часто встречаются, и паттерны предоставляют ряд принципов для решения этих проблем.</a:t>
            </a:r>
          </a:p>
          <a:p>
            <a:r>
              <a:rPr lang="ru-RU" dirty="0"/>
              <a:t>Хотя идея паттернов как способ описания решения распространенных проблем в области проектирования появилась довольно давно, но их популярность стала расти во многом благодаря известной работе четырех авторов Эриха Гаммы, Ричарда </a:t>
            </a:r>
            <a:r>
              <a:rPr lang="ru-RU" dirty="0" err="1"/>
              <a:t>Хелма</a:t>
            </a:r>
            <a:r>
              <a:rPr lang="ru-RU" dirty="0"/>
              <a:t>, Ральфа Джонсона, Джона </a:t>
            </a:r>
            <a:r>
              <a:rPr lang="ru-RU" dirty="0" err="1"/>
              <a:t>Влиссидеса</a:t>
            </a:r>
            <a:r>
              <a:rPr lang="ru-RU" dirty="0"/>
              <a:t>, которая называлась "Design </a:t>
            </a:r>
            <a:r>
              <a:rPr lang="ru-RU" dirty="0" err="1"/>
              <a:t>Patterns</a:t>
            </a:r>
            <a:r>
              <a:rPr lang="ru-RU" dirty="0"/>
              <a:t>: </a:t>
            </a:r>
            <a:r>
              <a:rPr lang="ru-RU" dirty="0" err="1"/>
              <a:t>Elements</a:t>
            </a:r>
            <a:r>
              <a:rPr lang="ru-RU" dirty="0"/>
              <a:t> </a:t>
            </a:r>
            <a:r>
              <a:rPr lang="ru-RU" dirty="0" err="1"/>
              <a:t>of</a:t>
            </a:r>
            <a:r>
              <a:rPr lang="ru-RU" dirty="0"/>
              <a:t> </a:t>
            </a:r>
            <a:r>
              <a:rPr lang="ru-RU" dirty="0" err="1"/>
              <a:t>Reusable</a:t>
            </a:r>
            <a:r>
              <a:rPr lang="ru-RU" dirty="0"/>
              <a:t> Object-</a:t>
            </a:r>
            <a:r>
              <a:rPr lang="ru-RU" dirty="0" err="1"/>
              <a:t>Oriented</a:t>
            </a:r>
            <a:r>
              <a:rPr lang="ru-RU" dirty="0"/>
              <a:t> Software" (на русском языке известна как "Приемы объектно-ориентированного проектирования. Паттерны проектирования") и которая вышла в свет в 1994 году. </a:t>
            </a:r>
          </a:p>
          <a:p>
            <a:r>
              <a:rPr lang="ru-RU" dirty="0"/>
              <a:t>При написании программ мы можем формализовать проблему в виде классов и объектов и связей между ними. И применить один из существующих паттернов для ее решения. Причем паттерны, как правило, не зависят от языка программирования. Их принципы применения будут аналогичны и в C#, и в </a:t>
            </a:r>
            <a:r>
              <a:rPr lang="ru-RU" dirty="0" err="1"/>
              <a:t>Jave</a:t>
            </a:r>
            <a:r>
              <a:rPr lang="ru-RU" dirty="0"/>
              <a:t>, и в других языках.</a:t>
            </a:r>
          </a:p>
          <a:p>
            <a:r>
              <a:rPr lang="ru-RU" dirty="0"/>
              <a:t>Также мышление паттернами упрощает групповую разработку программ. Зная применяемый паттерн проектирования и его основные принципы другому программисту будет проще понять его реализацию и использовать ее.</a:t>
            </a:r>
          </a:p>
          <a:p>
            <a:r>
              <a:rPr lang="ru-RU" dirty="0"/>
              <a:t>В то же время не стоит применять паттерны ради самих паттернов. Хорошая программа предполагает использование паттернов. Однако не всегда паттерны упрощают и улучшают программу. Неоправданное их использование может привести к усложнению программного кода, уменьшению его качества.</a:t>
            </a:r>
          </a:p>
        </p:txBody>
      </p:sp>
      <p:sp>
        <p:nvSpPr>
          <p:cNvPr id="4" name="Номер слайда 3"/>
          <p:cNvSpPr>
            <a:spLocks noGrp="1"/>
          </p:cNvSpPr>
          <p:nvPr>
            <p:ph type="sldNum" sz="quarter" idx="5"/>
          </p:nvPr>
        </p:nvSpPr>
        <p:spPr/>
        <p:txBody>
          <a:bodyPr/>
          <a:lstStyle/>
          <a:p>
            <a:fld id="{C63FAC02-5901-4D7E-90A5-4DB54C8C6E87}" type="slidenum">
              <a:rPr lang="ru-RU" smtClean="0"/>
              <a:t>2</a:t>
            </a:fld>
            <a:endParaRPr lang="ru-RU"/>
          </a:p>
        </p:txBody>
      </p:sp>
    </p:spTree>
    <p:extLst>
      <p:ext uri="{BB962C8B-B14F-4D97-AF65-F5344CB8AC3E}">
        <p14:creationId xmlns:p14="http://schemas.microsoft.com/office/powerpoint/2010/main" val="297333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11</a:t>
            </a:fld>
            <a:endParaRPr lang="ru-RU"/>
          </a:p>
        </p:txBody>
      </p:sp>
    </p:spTree>
    <p:extLst>
      <p:ext uri="{BB962C8B-B14F-4D97-AF65-F5344CB8AC3E}">
        <p14:creationId xmlns:p14="http://schemas.microsoft.com/office/powerpoint/2010/main" val="2138978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Паттерн Прототип (</a:t>
            </a:r>
            <a:r>
              <a:rPr lang="ru-RU" dirty="0" err="1"/>
              <a:t>Prototype</a:t>
            </a:r>
            <a:r>
              <a:rPr lang="ru-RU" dirty="0"/>
              <a:t>) позволяет создавать объекты на основе уже ранее созданных объектов-прототипов. То есть по сути данный паттерн предлагает технику клонирования объектов.</a:t>
            </a:r>
          </a:p>
          <a:p>
            <a:r>
              <a:rPr lang="ru-RU" dirty="0"/>
              <a:t>Когда использовать Прототип?</a:t>
            </a:r>
          </a:p>
          <a:p>
            <a:r>
              <a:rPr lang="ru-RU" dirty="0"/>
              <a:t>Когда конкретный тип создаваемого объекта должен определяться динамически во время выполнения</a:t>
            </a:r>
          </a:p>
          <a:p>
            <a:r>
              <a:rPr lang="ru-RU" dirty="0"/>
              <a:t>Когда нежелательно создание отдельной иерархии классов фабрик для создания объектов-продуктов из параллельной иерархии классов (как это делается, например, при использовании паттерна Абстрактная фабрика)</a:t>
            </a:r>
          </a:p>
          <a:p>
            <a:r>
              <a:rPr lang="ru-RU" dirty="0"/>
              <a:t>Когда клонирование объекта является более предпочтительным вариантом нежели его создание и инициализация с помощью конструктора. Особенно когда известно, что объект может принимать небольшое ограниченное число возможных состояний.</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12</a:t>
            </a:fld>
            <a:endParaRPr lang="ru-RU"/>
          </a:p>
        </p:txBody>
      </p:sp>
    </p:spTree>
    <p:extLst>
      <p:ext uri="{BB962C8B-B14F-4D97-AF65-F5344CB8AC3E}">
        <p14:creationId xmlns:p14="http://schemas.microsoft.com/office/powerpoint/2010/main" val="382200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13</a:t>
            </a:fld>
            <a:endParaRPr lang="ru-RU"/>
          </a:p>
        </p:txBody>
      </p:sp>
    </p:spTree>
    <p:extLst>
      <p:ext uri="{BB962C8B-B14F-4D97-AF65-F5344CB8AC3E}">
        <p14:creationId xmlns:p14="http://schemas.microsoft.com/office/powerpoint/2010/main" val="395270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Строитель (</a:t>
            </a:r>
            <a:r>
              <a:rPr lang="ru-RU" dirty="0" err="1"/>
              <a:t>Builder</a:t>
            </a:r>
            <a:r>
              <a:rPr lang="ru-RU" dirty="0"/>
              <a:t>) - шаблон проектирования, который инкапсулирует создание объекта и позволяет разделить его на различные этапы.</a:t>
            </a:r>
          </a:p>
          <a:p>
            <a:r>
              <a:rPr lang="ru-RU" dirty="0"/>
              <a:t>Когда процесс создания нового объекта не должен зависеть от того, из каких частей этот объект состоит и как эти части связаны между собой</a:t>
            </a:r>
          </a:p>
          <a:p>
            <a:r>
              <a:rPr lang="ru-RU" dirty="0"/>
              <a:t>Когда необходимо обеспечить получение различных вариаций объекта в процессе его создания</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14</a:t>
            </a:fld>
            <a:endParaRPr lang="ru-RU"/>
          </a:p>
        </p:txBody>
      </p:sp>
    </p:spTree>
    <p:extLst>
      <p:ext uri="{BB962C8B-B14F-4D97-AF65-F5344CB8AC3E}">
        <p14:creationId xmlns:p14="http://schemas.microsoft.com/office/powerpoint/2010/main" val="4285688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15</a:t>
            </a:fld>
            <a:endParaRPr lang="ru-RU"/>
          </a:p>
        </p:txBody>
      </p:sp>
    </p:spTree>
    <p:extLst>
      <p:ext uri="{BB962C8B-B14F-4D97-AF65-F5344CB8AC3E}">
        <p14:creationId xmlns:p14="http://schemas.microsoft.com/office/powerpoint/2010/main" val="349766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16</a:t>
            </a:fld>
            <a:endParaRPr lang="ru-RU"/>
          </a:p>
        </p:txBody>
      </p:sp>
    </p:spTree>
    <p:extLst>
      <p:ext uri="{BB962C8B-B14F-4D97-AF65-F5344CB8AC3E}">
        <p14:creationId xmlns:p14="http://schemas.microsoft.com/office/powerpoint/2010/main" val="2608441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Фабричный метод (Factory </a:t>
            </a:r>
            <a:r>
              <a:rPr lang="ru-RU" dirty="0" err="1"/>
              <a:t>Method</a:t>
            </a:r>
            <a:r>
              <a:rPr lang="ru-RU" dirty="0"/>
              <a:t>) - это паттерн, который определяет интерфейс для создания объектов некоторого класса, но непосредственное решение о том, объект какого класса создавать происходит в подклассах. То есть паттерн предполагает, что базовый класс делегирует создание объектов классам-наследникам.</a:t>
            </a:r>
            <a:endParaRPr lang="en-US" dirty="0"/>
          </a:p>
          <a:p>
            <a:r>
              <a:rPr lang="ru-RU" dirty="0"/>
              <a:t>Когда надо применять паттерн</a:t>
            </a:r>
          </a:p>
          <a:p>
            <a:r>
              <a:rPr lang="ru-RU" dirty="0"/>
              <a:t>Когда заранее неизвестно, объекты каких типов необходимо создавать</a:t>
            </a:r>
          </a:p>
          <a:p>
            <a:r>
              <a:rPr lang="ru-RU" dirty="0"/>
              <a:t>Когда система должна быть независимой от процесса создания новых объектов и расширяемой: в нее можно легко вводить новые классы, объекты которых система должна создавать.</a:t>
            </a:r>
          </a:p>
          <a:p>
            <a:r>
              <a:rPr lang="ru-RU" dirty="0"/>
              <a:t>Когда создание новых объектов необходимо делегировать из базового класса классам наследникам</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17</a:t>
            </a:fld>
            <a:endParaRPr lang="ru-RU"/>
          </a:p>
        </p:txBody>
      </p:sp>
    </p:spTree>
    <p:extLst>
      <p:ext uri="{BB962C8B-B14F-4D97-AF65-F5344CB8AC3E}">
        <p14:creationId xmlns:p14="http://schemas.microsoft.com/office/powerpoint/2010/main" val="3194699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18</a:t>
            </a:fld>
            <a:endParaRPr lang="ru-RU"/>
          </a:p>
        </p:txBody>
      </p:sp>
    </p:spTree>
    <p:extLst>
      <p:ext uri="{BB962C8B-B14F-4D97-AF65-F5344CB8AC3E}">
        <p14:creationId xmlns:p14="http://schemas.microsoft.com/office/powerpoint/2010/main" val="181147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Паттерн "Абстрактная фабрика" (</a:t>
            </a:r>
            <a:r>
              <a:rPr lang="ru-RU" dirty="0" err="1"/>
              <a:t>Abstract</a:t>
            </a:r>
            <a:r>
              <a:rPr lang="ru-RU" dirty="0"/>
              <a:t> Factory) предоставляет интерфейс для создания семейств взаимосвязанных объектов с определенными интерфейсами без указания конкретных типов данных объектов.</a:t>
            </a:r>
          </a:p>
          <a:p>
            <a:r>
              <a:rPr lang="ru-RU" dirty="0"/>
              <a:t>Когда использовать абстрактную фабрику</a:t>
            </a:r>
          </a:p>
          <a:p>
            <a:r>
              <a:rPr lang="ru-RU" dirty="0"/>
              <a:t>Когда система не должна зависеть от способа создания и компоновки новых объектов</a:t>
            </a:r>
          </a:p>
          <a:p>
            <a:r>
              <a:rPr lang="ru-RU" dirty="0"/>
              <a:t>Когда создаваемые объекты должны использоваться вместе и являются взаимосвязанными</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19</a:t>
            </a:fld>
            <a:endParaRPr lang="ru-RU"/>
          </a:p>
        </p:txBody>
      </p:sp>
    </p:spTree>
    <p:extLst>
      <p:ext uri="{BB962C8B-B14F-4D97-AF65-F5344CB8AC3E}">
        <p14:creationId xmlns:p14="http://schemas.microsoft.com/office/powerpoint/2010/main" val="402838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20</a:t>
            </a:fld>
            <a:endParaRPr lang="ru-RU"/>
          </a:p>
        </p:txBody>
      </p:sp>
    </p:spTree>
    <p:extLst>
      <p:ext uri="{BB962C8B-B14F-4D97-AF65-F5344CB8AC3E}">
        <p14:creationId xmlns:p14="http://schemas.microsoft.com/office/powerpoint/2010/main" val="1717057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1828709" rtl="0" eaLnBrk="1" fontAlgn="auto" latinLnBrk="0" hangingPunct="1">
              <a:lnSpc>
                <a:spcPct val="100000"/>
              </a:lnSpc>
              <a:spcBef>
                <a:spcPts val="0"/>
              </a:spcBef>
              <a:spcAft>
                <a:spcPts val="0"/>
              </a:spcAft>
              <a:buClrTx/>
              <a:buSzTx/>
              <a:buFontTx/>
              <a:buNone/>
              <a:tabLst/>
              <a:defRPr/>
            </a:pPr>
            <a:r>
              <a:rPr lang="ru-RU" dirty="0">
                <a:latin typeface="+mn-lt"/>
              </a:rPr>
              <a:t>С – </a:t>
            </a:r>
            <a:r>
              <a:rPr lang="en-US" dirty="0">
                <a:latin typeface="+mn-lt"/>
              </a:rPr>
              <a:t>Creational</a:t>
            </a:r>
            <a:r>
              <a:rPr lang="ru-RU" dirty="0">
                <a:latin typeface="+mn-lt"/>
              </a:rPr>
              <a:t> Порождающие</a:t>
            </a:r>
            <a:br>
              <a:rPr lang="en-US" dirty="0">
                <a:latin typeface="+mn-lt"/>
              </a:rPr>
            </a:br>
            <a:r>
              <a:rPr lang="ru-RU" dirty="0">
                <a:latin typeface="+mn-lt"/>
              </a:rPr>
              <a:t>Порождающие паттерны — это паттерны, которые абстрагируют процесс </a:t>
            </a:r>
            <a:r>
              <a:rPr lang="ru-RU" dirty="0" err="1">
                <a:latin typeface="+mn-lt"/>
              </a:rPr>
              <a:t>инстанцирования</a:t>
            </a:r>
            <a:r>
              <a:rPr lang="ru-RU" dirty="0">
                <a:latin typeface="+mn-lt"/>
              </a:rPr>
              <a:t> или, иными словами, процесс порождения классов и объектов. </a:t>
            </a:r>
            <a:br>
              <a:rPr lang="ru-RU" dirty="0">
                <a:latin typeface="+mn-lt"/>
              </a:rPr>
            </a:br>
            <a:r>
              <a:rPr lang="en-US" dirty="0">
                <a:latin typeface="+mn-lt"/>
              </a:rPr>
              <a:t>S – Structural </a:t>
            </a:r>
            <a:r>
              <a:rPr lang="ru-RU" dirty="0">
                <a:latin typeface="+mn-lt"/>
              </a:rPr>
              <a:t>Структурные</a:t>
            </a:r>
            <a:br>
              <a:rPr lang="en-US" dirty="0">
                <a:latin typeface="+mn-lt"/>
              </a:rPr>
            </a:br>
            <a:r>
              <a:rPr lang="ru-RU" dirty="0">
                <a:latin typeface="+mn-lt"/>
              </a:rPr>
              <a:t>Другая группа паттернов - структурные паттерны - рассматривает, как классы и объекты образуют более крупные структуры - более сложные по характеру классы и объекты.</a:t>
            </a:r>
            <a:br>
              <a:rPr lang="ru-RU" dirty="0">
                <a:latin typeface="+mn-lt"/>
              </a:rPr>
            </a:br>
            <a:r>
              <a:rPr lang="en-US" dirty="0">
                <a:latin typeface="+mn-lt"/>
              </a:rPr>
              <a:t>B – Behavioral </a:t>
            </a:r>
            <a:r>
              <a:rPr lang="ru-RU" dirty="0">
                <a:latin typeface="+mn-lt"/>
              </a:rPr>
              <a:t>Поведенческие</a:t>
            </a:r>
            <a:br>
              <a:rPr lang="en-US" dirty="0">
                <a:latin typeface="+mn-lt"/>
              </a:rPr>
            </a:br>
            <a:r>
              <a:rPr lang="ru-RU" dirty="0">
                <a:latin typeface="+mn-lt"/>
              </a:rPr>
              <a:t>Третья группа паттернов называются поведенческими - они определяют алгоритмы и взаимодействие между классами и объектами, то есть их поведение. </a:t>
            </a:r>
            <a:br>
              <a:rPr lang="ru-RU" dirty="0">
                <a:latin typeface="+mn-lt"/>
              </a:rPr>
            </a:br>
            <a:r>
              <a:rPr lang="ru-RU" b="0" i="0" dirty="0">
                <a:solidFill>
                  <a:srgbClr val="000000"/>
                </a:solidFill>
                <a:effectLst/>
                <a:latin typeface="+mn-lt"/>
              </a:rPr>
              <a:t>При этом важно понимать смысл и назначение паттерна, явно представлять его абстрактную организацию и его возможные конкретные реализации. И в конечном счете надо придерживаться принципа KISS (</a:t>
            </a:r>
            <a:r>
              <a:rPr lang="ru-RU" b="0" i="0" dirty="0" err="1">
                <a:solidFill>
                  <a:srgbClr val="000000"/>
                </a:solidFill>
                <a:effectLst/>
                <a:latin typeface="+mn-lt"/>
              </a:rPr>
              <a:t>Keep</a:t>
            </a:r>
            <a:r>
              <a:rPr lang="ru-RU" b="0" i="0" dirty="0">
                <a:solidFill>
                  <a:srgbClr val="000000"/>
                </a:solidFill>
                <a:effectLst/>
                <a:latin typeface="+mn-lt"/>
              </a:rPr>
              <a:t> It Simple, </a:t>
            </a:r>
            <a:r>
              <a:rPr lang="ru-RU" b="0" i="0" dirty="0" err="1">
                <a:solidFill>
                  <a:srgbClr val="000000"/>
                </a:solidFill>
                <a:effectLst/>
                <a:latin typeface="+mn-lt"/>
              </a:rPr>
              <a:t>Stupid</a:t>
            </a:r>
            <a:r>
              <a:rPr lang="ru-RU" b="0" i="0" dirty="0">
                <a:solidFill>
                  <a:srgbClr val="000000"/>
                </a:solidFill>
                <a:effectLst/>
                <a:latin typeface="+mn-lt"/>
              </a:rPr>
              <a:t>) - сохранять код программы по возможности простым и ясным. Ведь смысл паттернов не в усложнении кода программы, а наоборот в его упрощении.</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3</a:t>
            </a:fld>
            <a:endParaRPr lang="ru-RU"/>
          </a:p>
        </p:txBody>
      </p:sp>
    </p:spTree>
    <p:extLst>
      <p:ext uri="{BB962C8B-B14F-4D97-AF65-F5344CB8AC3E}">
        <p14:creationId xmlns:p14="http://schemas.microsoft.com/office/powerpoint/2010/main" val="1380091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21</a:t>
            </a:fld>
            <a:endParaRPr lang="ru-RU"/>
          </a:p>
        </p:txBody>
      </p:sp>
    </p:spTree>
    <p:extLst>
      <p:ext uri="{BB962C8B-B14F-4D97-AF65-F5344CB8AC3E}">
        <p14:creationId xmlns:p14="http://schemas.microsoft.com/office/powerpoint/2010/main" val="3091512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22</a:t>
            </a:fld>
            <a:endParaRPr lang="ru-RU"/>
          </a:p>
        </p:txBody>
      </p:sp>
    </p:spTree>
    <p:extLst>
      <p:ext uri="{BB962C8B-B14F-4D97-AF65-F5344CB8AC3E}">
        <p14:creationId xmlns:p14="http://schemas.microsoft.com/office/powerpoint/2010/main" val="180478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23</a:t>
            </a:fld>
            <a:endParaRPr lang="ru-RU"/>
          </a:p>
        </p:txBody>
      </p:sp>
    </p:spTree>
    <p:extLst>
      <p:ext uri="{BB962C8B-B14F-4D97-AF65-F5344CB8AC3E}">
        <p14:creationId xmlns:p14="http://schemas.microsoft.com/office/powerpoint/2010/main" val="29661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Декоратор (</a:t>
            </a:r>
            <a:r>
              <a:rPr lang="ru-RU" dirty="0" err="1">
                <a:latin typeface="+mn-lt"/>
              </a:rPr>
              <a:t>Decorator</a:t>
            </a:r>
            <a:r>
              <a:rPr lang="ru-RU" dirty="0">
                <a:latin typeface="+mn-lt"/>
              </a:rPr>
              <a:t>) представляет структурный шаблон проектирования, который позволяет динамически подключать к объекту дополнительную функциональность.</a:t>
            </a:r>
          </a:p>
          <a:p>
            <a:r>
              <a:rPr lang="ru-RU" dirty="0">
                <a:latin typeface="+mn-lt"/>
              </a:rPr>
              <a:t>Для определения нового функционала в классах нередко используется наследование. Декораторы же предоставляет наследованию более гибкую альтернативу, поскольку позволяют динамически в процессе выполнения определять новые возможности у объектов.</a:t>
            </a:r>
            <a:endParaRPr lang="en-US" dirty="0">
              <a:latin typeface="+mn-lt"/>
            </a:endParaRPr>
          </a:p>
          <a:p>
            <a:r>
              <a:rPr lang="ru-RU" dirty="0">
                <a:latin typeface="+mn-lt"/>
              </a:rPr>
              <a:t>Когда следует использовать декораторы?</a:t>
            </a:r>
          </a:p>
          <a:p>
            <a:r>
              <a:rPr lang="ru-RU" dirty="0">
                <a:latin typeface="+mn-lt"/>
              </a:rPr>
              <a:t>Когда надо динамически добавлять к объекту новые функциональные возможности. При этом данные возможности могут быть сняты с объекта</a:t>
            </a:r>
          </a:p>
          <a:p>
            <a:r>
              <a:rPr lang="ru-RU" dirty="0">
                <a:latin typeface="+mn-lt"/>
              </a:rPr>
              <a:t>Когда применение наследования неприемлемо. Например, если нам надо определить множество различных </a:t>
            </a:r>
            <a:r>
              <a:rPr lang="ru-RU" dirty="0" err="1">
                <a:latin typeface="+mn-lt"/>
              </a:rPr>
              <a:t>функциональностей</a:t>
            </a:r>
            <a:r>
              <a:rPr lang="ru-RU" dirty="0">
                <a:latin typeface="+mn-lt"/>
              </a:rPr>
              <a:t> и для каждой функциональности наследовать отдельный класс, то структура классов может очень сильно разрастись. Еще больше она может разрастись, если нам необходимо создать классы, реализующие все возможные сочетания добавляемых </a:t>
            </a:r>
            <a:r>
              <a:rPr lang="ru-RU" dirty="0" err="1">
                <a:latin typeface="+mn-lt"/>
              </a:rPr>
              <a:t>функциональностей</a:t>
            </a:r>
            <a:r>
              <a:rPr lang="ru-RU" dirty="0">
                <a:latin typeface="+mn-lt"/>
              </a:rPr>
              <a:t>.</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24</a:t>
            </a:fld>
            <a:endParaRPr lang="ru-RU"/>
          </a:p>
        </p:txBody>
      </p:sp>
    </p:spTree>
    <p:extLst>
      <p:ext uri="{BB962C8B-B14F-4D97-AF65-F5344CB8AC3E}">
        <p14:creationId xmlns:p14="http://schemas.microsoft.com/office/powerpoint/2010/main" val="238191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25</a:t>
            </a:fld>
            <a:endParaRPr lang="ru-RU"/>
          </a:p>
        </p:txBody>
      </p:sp>
    </p:spTree>
    <p:extLst>
      <p:ext uri="{BB962C8B-B14F-4D97-AF65-F5344CB8AC3E}">
        <p14:creationId xmlns:p14="http://schemas.microsoft.com/office/powerpoint/2010/main" val="380326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26</a:t>
            </a:fld>
            <a:endParaRPr lang="ru-RU"/>
          </a:p>
        </p:txBody>
      </p:sp>
    </p:spTree>
    <p:extLst>
      <p:ext uri="{BB962C8B-B14F-4D97-AF65-F5344CB8AC3E}">
        <p14:creationId xmlns:p14="http://schemas.microsoft.com/office/powerpoint/2010/main" val="1827950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Паттерн Адаптер (</a:t>
            </a:r>
            <a:r>
              <a:rPr lang="ru-RU" dirty="0" err="1">
                <a:latin typeface="+mn-lt"/>
              </a:rPr>
              <a:t>Adapter</a:t>
            </a:r>
            <a:r>
              <a:rPr lang="ru-RU" dirty="0">
                <a:latin typeface="+mn-lt"/>
              </a:rPr>
              <a:t>) предназначен для преобразования интерфейса одного класса в интерфейс другого. Благодаря реализации данного паттерна мы можем использовать вместе классы с несовместимыми интерфейсами.</a:t>
            </a:r>
          </a:p>
          <a:p>
            <a:r>
              <a:rPr lang="ru-RU" dirty="0">
                <a:latin typeface="+mn-lt"/>
              </a:rPr>
              <a:t>Когда надо использовать Адаптер?</a:t>
            </a:r>
          </a:p>
          <a:p>
            <a:r>
              <a:rPr lang="ru-RU" dirty="0">
                <a:latin typeface="+mn-lt"/>
              </a:rPr>
              <a:t>Когда необходимо использовать имеющийся класс, но его интерфейс не соответствует потребностям</a:t>
            </a:r>
          </a:p>
          <a:p>
            <a:r>
              <a:rPr lang="ru-RU" dirty="0">
                <a:latin typeface="+mn-lt"/>
              </a:rPr>
              <a:t>Когда надо использовать уже существующий класс совместно с другими классами, интерфейсы которых не совместимы</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27</a:t>
            </a:fld>
            <a:endParaRPr lang="ru-RU"/>
          </a:p>
        </p:txBody>
      </p:sp>
    </p:spTree>
    <p:extLst>
      <p:ext uri="{BB962C8B-B14F-4D97-AF65-F5344CB8AC3E}">
        <p14:creationId xmlns:p14="http://schemas.microsoft.com/office/powerpoint/2010/main" val="24222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28</a:t>
            </a:fld>
            <a:endParaRPr lang="ru-RU"/>
          </a:p>
        </p:txBody>
      </p:sp>
    </p:spTree>
    <p:extLst>
      <p:ext uri="{BB962C8B-B14F-4D97-AF65-F5344CB8AC3E}">
        <p14:creationId xmlns:p14="http://schemas.microsoft.com/office/powerpoint/2010/main" val="2648319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Фасад (</a:t>
            </a:r>
            <a:r>
              <a:rPr lang="ru-RU" dirty="0" err="1">
                <a:latin typeface="+mn-lt"/>
              </a:rPr>
              <a:t>Facade</a:t>
            </a:r>
            <a:r>
              <a:rPr lang="ru-RU" dirty="0">
                <a:latin typeface="+mn-lt"/>
              </a:rPr>
              <a:t>) представляет шаблон проектирования, который позволяет скрыть сложность системы с помощью предоставления упрощенного интерфейса для взаимодействия с ней.</a:t>
            </a:r>
          </a:p>
          <a:p>
            <a:r>
              <a:rPr lang="ru-RU" dirty="0">
                <a:latin typeface="+mn-lt"/>
              </a:rPr>
              <a:t>Когда использовать фасад?</a:t>
            </a:r>
          </a:p>
          <a:p>
            <a:r>
              <a:rPr lang="ru-RU" dirty="0">
                <a:latin typeface="+mn-lt"/>
              </a:rPr>
              <a:t>Когда имеется сложная система, и необходимо упростить с ней работу. Фасад позволит определить одну точку взаимодействия между клиентом и системой.</a:t>
            </a:r>
          </a:p>
          <a:p>
            <a:r>
              <a:rPr lang="ru-RU" dirty="0">
                <a:latin typeface="+mn-lt"/>
              </a:rPr>
              <a:t>Когда надо уменьшить количество зависимостей между клиентом и сложной системой. Фасадные объекты позволяют отделить, изолировать компоненты системы от клиента и развивать и работать с ними независимо.</a:t>
            </a:r>
          </a:p>
          <a:p>
            <a:r>
              <a:rPr lang="ru-RU" dirty="0">
                <a:latin typeface="+mn-lt"/>
              </a:rPr>
              <a:t>Когда нужно определить подсистемы компонентов в сложной системе. Создание фасадов для компонентов каждой отдельной подсистемы позволит упростить взаимодействие между ними и повысить их независимость друг от друга.</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29</a:t>
            </a:fld>
            <a:endParaRPr lang="ru-RU"/>
          </a:p>
        </p:txBody>
      </p:sp>
    </p:spTree>
    <p:extLst>
      <p:ext uri="{BB962C8B-B14F-4D97-AF65-F5344CB8AC3E}">
        <p14:creationId xmlns:p14="http://schemas.microsoft.com/office/powerpoint/2010/main" val="449316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30</a:t>
            </a:fld>
            <a:endParaRPr lang="ru-RU"/>
          </a:p>
        </p:txBody>
      </p:sp>
    </p:spTree>
    <p:extLst>
      <p:ext uri="{BB962C8B-B14F-4D97-AF65-F5344CB8AC3E}">
        <p14:creationId xmlns:p14="http://schemas.microsoft.com/office/powerpoint/2010/main" val="186155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a:t>
            </a:fld>
            <a:endParaRPr lang="ru-RU"/>
          </a:p>
        </p:txBody>
      </p:sp>
    </p:spTree>
    <p:extLst>
      <p:ext uri="{BB962C8B-B14F-4D97-AF65-F5344CB8AC3E}">
        <p14:creationId xmlns:p14="http://schemas.microsoft.com/office/powerpoint/2010/main" val="690662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31</a:t>
            </a:fld>
            <a:endParaRPr lang="ru-RU"/>
          </a:p>
        </p:txBody>
      </p:sp>
    </p:spTree>
    <p:extLst>
      <p:ext uri="{BB962C8B-B14F-4D97-AF65-F5344CB8AC3E}">
        <p14:creationId xmlns:p14="http://schemas.microsoft.com/office/powerpoint/2010/main" val="2752128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Мост (Bridge) - структурный шаблон проектирования, который позволяет отделить абстракцию от реализации таким образом, чтобы и абстракцию, и реализацию можно было изменять независимо друг от друга.</a:t>
            </a:r>
          </a:p>
          <a:p>
            <a:r>
              <a:rPr lang="ru-RU" dirty="0">
                <a:latin typeface="+mn-lt"/>
              </a:rPr>
              <a:t>Даже если мы отделим абстракцию от конкретных реализаций, то у нас все равно все наследуемые классы будут жестко привязаны к интерфейсу, определяемому в базовом абстрактном классе. Для преодоления жестких связей и служит паттерн Мост.</a:t>
            </a:r>
          </a:p>
          <a:p>
            <a:r>
              <a:rPr lang="ru-RU" dirty="0">
                <a:latin typeface="+mn-lt"/>
              </a:rPr>
              <a:t>Когда использовать данный паттерн?</a:t>
            </a:r>
          </a:p>
          <a:p>
            <a:r>
              <a:rPr lang="ru-RU" dirty="0">
                <a:latin typeface="+mn-lt"/>
              </a:rPr>
              <a:t>Когда надо избежать постоянной привязки абстракции к реализации</a:t>
            </a:r>
          </a:p>
          <a:p>
            <a:r>
              <a:rPr lang="ru-RU" dirty="0">
                <a:latin typeface="+mn-lt"/>
              </a:rPr>
              <a:t>Когда наряду с реализацией надо изменять и абстракцию независимо друг от друга. То есть изменения в абстракции не должно привести к изменениям в реализации</a:t>
            </a:r>
          </a:p>
          <a:p>
            <a:r>
              <a:rPr lang="ru-RU" dirty="0">
                <a:latin typeface="+mn-lt"/>
              </a:rPr>
              <a:t>Общая реализация паттерна состоит в объявлении классов абстракций и классов реализаций в отдельных параллельных иерархиях классов.</a:t>
            </a:r>
            <a:endParaRPr lang="en-US" dirty="0">
              <a:latin typeface="+mn-lt"/>
            </a:endParaRPr>
          </a:p>
          <a:p>
            <a:r>
              <a:rPr lang="ru-RU" dirty="0">
                <a:effectLst/>
              </a:rPr>
              <a:t>Таким образом, благодаря применению паттерна реализация отделяется от абстракции. Мы можем развивать независимо две параллельные иерархии. Устраняются зависимости между реализацией и абстракцией во время компиляции, и мы можем менять конкретную реализацию во время выполнения.</a:t>
            </a:r>
          </a:p>
        </p:txBody>
      </p:sp>
      <p:sp>
        <p:nvSpPr>
          <p:cNvPr id="4" name="Номер слайда 3"/>
          <p:cNvSpPr>
            <a:spLocks noGrp="1"/>
          </p:cNvSpPr>
          <p:nvPr>
            <p:ph type="sldNum" sz="quarter" idx="5"/>
          </p:nvPr>
        </p:nvSpPr>
        <p:spPr/>
        <p:txBody>
          <a:bodyPr/>
          <a:lstStyle/>
          <a:p>
            <a:fld id="{C63FAC02-5901-4D7E-90A5-4DB54C8C6E87}" type="slidenum">
              <a:rPr lang="ru-RU" smtClean="0"/>
              <a:t>32</a:t>
            </a:fld>
            <a:endParaRPr lang="ru-RU"/>
          </a:p>
        </p:txBody>
      </p:sp>
    </p:spTree>
    <p:extLst>
      <p:ext uri="{BB962C8B-B14F-4D97-AF65-F5344CB8AC3E}">
        <p14:creationId xmlns:p14="http://schemas.microsoft.com/office/powerpoint/2010/main" val="994980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33</a:t>
            </a:fld>
            <a:endParaRPr lang="ru-RU"/>
          </a:p>
        </p:txBody>
      </p:sp>
    </p:spTree>
    <p:extLst>
      <p:ext uri="{BB962C8B-B14F-4D97-AF65-F5344CB8AC3E}">
        <p14:creationId xmlns:p14="http://schemas.microsoft.com/office/powerpoint/2010/main" val="272584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34</a:t>
            </a:fld>
            <a:endParaRPr lang="ru-RU"/>
          </a:p>
        </p:txBody>
      </p:sp>
    </p:spTree>
    <p:extLst>
      <p:ext uri="{BB962C8B-B14F-4D97-AF65-F5344CB8AC3E}">
        <p14:creationId xmlns:p14="http://schemas.microsoft.com/office/powerpoint/2010/main" val="1314727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35</a:t>
            </a:fld>
            <a:endParaRPr lang="ru-RU"/>
          </a:p>
        </p:txBody>
      </p:sp>
    </p:spTree>
    <p:extLst>
      <p:ext uri="{BB962C8B-B14F-4D97-AF65-F5344CB8AC3E}">
        <p14:creationId xmlns:p14="http://schemas.microsoft.com/office/powerpoint/2010/main" val="1927126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36</a:t>
            </a:fld>
            <a:endParaRPr lang="ru-RU"/>
          </a:p>
        </p:txBody>
      </p:sp>
    </p:spTree>
    <p:extLst>
      <p:ext uri="{BB962C8B-B14F-4D97-AF65-F5344CB8AC3E}">
        <p14:creationId xmlns:p14="http://schemas.microsoft.com/office/powerpoint/2010/main" val="740936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Шаблонный метод (</a:t>
            </a:r>
            <a:r>
              <a:rPr lang="ru-RU" dirty="0" err="1">
                <a:latin typeface="+mn-lt"/>
              </a:rPr>
              <a:t>Template</a:t>
            </a:r>
            <a:r>
              <a:rPr lang="ru-RU" dirty="0">
                <a:latin typeface="+mn-lt"/>
              </a:rPr>
              <a:t> </a:t>
            </a:r>
            <a:r>
              <a:rPr lang="ru-RU" dirty="0" err="1">
                <a:latin typeface="+mn-lt"/>
              </a:rPr>
              <a:t>Method</a:t>
            </a:r>
            <a:r>
              <a:rPr lang="ru-RU" dirty="0">
                <a:latin typeface="+mn-lt"/>
              </a:rPr>
              <a:t>) определяет общий алгоритм поведения подклассов, позволяя им переопределить отдельные шаги этого алгоритма без изменения его структуры.</a:t>
            </a:r>
          </a:p>
          <a:p>
            <a:r>
              <a:rPr lang="ru-RU" dirty="0">
                <a:latin typeface="+mn-lt"/>
              </a:rPr>
              <a:t>Когда использовать шаблонный метод?</a:t>
            </a:r>
          </a:p>
          <a:p>
            <a:r>
              <a:rPr lang="ru-RU" dirty="0">
                <a:latin typeface="+mn-lt"/>
              </a:rPr>
              <a:t>Когда планируется, что в будущем подклассы должны будут переопределять различные этапы алгоритма без изменения его структуры</a:t>
            </a:r>
          </a:p>
          <a:p>
            <a:r>
              <a:rPr lang="ru-RU" dirty="0">
                <a:latin typeface="+mn-lt"/>
              </a:rPr>
              <a:t>Когда в классах, реализующим схожий алгоритм, происходит дублирование кода. Вынесение общего кода в шаблонный метод уменьшит его дублирование в подклассах.</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37</a:t>
            </a:fld>
            <a:endParaRPr lang="ru-RU"/>
          </a:p>
        </p:txBody>
      </p:sp>
    </p:spTree>
    <p:extLst>
      <p:ext uri="{BB962C8B-B14F-4D97-AF65-F5344CB8AC3E}">
        <p14:creationId xmlns:p14="http://schemas.microsoft.com/office/powerpoint/2010/main" val="2018454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38</a:t>
            </a:fld>
            <a:endParaRPr lang="ru-RU"/>
          </a:p>
        </p:txBody>
      </p:sp>
    </p:spTree>
    <p:extLst>
      <p:ext uri="{BB962C8B-B14F-4D97-AF65-F5344CB8AC3E}">
        <p14:creationId xmlns:p14="http://schemas.microsoft.com/office/powerpoint/2010/main" val="2355630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Паттерн Стратегия (Strategy) представляет шаблон проектирования, который определяет набор алгоритмов, инкапсулирует каждый из них и обеспечивает их взаимозаменяемость. В зависимости от ситуации мы можем легко заменить один используемый алгоритм другим. При этом замена алгоритма происходит независимо от объекта, который использует данный алгоритм.</a:t>
            </a:r>
            <a:endParaRPr lang="en-US" dirty="0">
              <a:latin typeface="+mn-lt"/>
            </a:endParaRPr>
          </a:p>
          <a:p>
            <a:r>
              <a:rPr lang="ru-RU" dirty="0">
                <a:latin typeface="+mn-lt"/>
              </a:rPr>
              <a:t>Когда использовать стратегию?</a:t>
            </a:r>
          </a:p>
          <a:p>
            <a:r>
              <a:rPr lang="ru-RU" dirty="0">
                <a:latin typeface="+mn-lt"/>
              </a:rPr>
              <a:t>Когда есть несколько родственных классов, которые отличаются поведением. Можно задать один основной класс, а разные варианты поведения вынести в отдельные классы и при необходимости их применять</a:t>
            </a:r>
          </a:p>
          <a:p>
            <a:r>
              <a:rPr lang="ru-RU" dirty="0">
                <a:latin typeface="+mn-lt"/>
              </a:rPr>
              <a:t>Когда необходимо обеспечить выбор из нескольких вариантов алгоритмов, которые можно легко менять в зависимости от условий</a:t>
            </a:r>
          </a:p>
          <a:p>
            <a:r>
              <a:rPr lang="ru-RU" dirty="0">
                <a:latin typeface="+mn-lt"/>
              </a:rPr>
              <a:t>Когда необходимо менять поведение объектов на стадии выполнения программы</a:t>
            </a:r>
          </a:p>
          <a:p>
            <a:r>
              <a:rPr lang="ru-RU" dirty="0">
                <a:latin typeface="+mn-lt"/>
              </a:rPr>
              <a:t>Когда класс, применяющий определенную функциональность, ничего не должен знать о ее реализации</a:t>
            </a:r>
            <a:endParaRPr lang="en-US" dirty="0">
              <a:latin typeface="+mn-lt"/>
            </a:endParaRPr>
          </a:p>
        </p:txBody>
      </p:sp>
      <p:sp>
        <p:nvSpPr>
          <p:cNvPr id="4" name="Номер слайда 3"/>
          <p:cNvSpPr>
            <a:spLocks noGrp="1"/>
          </p:cNvSpPr>
          <p:nvPr>
            <p:ph type="sldNum" sz="quarter" idx="5"/>
          </p:nvPr>
        </p:nvSpPr>
        <p:spPr/>
        <p:txBody>
          <a:bodyPr/>
          <a:lstStyle/>
          <a:p>
            <a:fld id="{C63FAC02-5901-4D7E-90A5-4DB54C8C6E87}" type="slidenum">
              <a:rPr lang="ru-RU" smtClean="0"/>
              <a:t>39</a:t>
            </a:fld>
            <a:endParaRPr lang="ru-RU"/>
          </a:p>
        </p:txBody>
      </p:sp>
    </p:spTree>
    <p:extLst>
      <p:ext uri="{BB962C8B-B14F-4D97-AF65-F5344CB8AC3E}">
        <p14:creationId xmlns:p14="http://schemas.microsoft.com/office/powerpoint/2010/main" val="963861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40</a:t>
            </a:fld>
            <a:endParaRPr lang="ru-RU"/>
          </a:p>
        </p:txBody>
      </p:sp>
    </p:spTree>
    <p:extLst>
      <p:ext uri="{BB962C8B-B14F-4D97-AF65-F5344CB8AC3E}">
        <p14:creationId xmlns:p14="http://schemas.microsoft.com/office/powerpoint/2010/main" val="418560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Прежде чем приступить к изучению основных паттернов также рассмотрим основные отношения между объектами, которые помогут нам понять связи между сущностями при их использовании в паттернах. Мы можем выделить несколько основных отношений: наследование, реализация, ассоциация, композиция и агрегация.</a:t>
            </a:r>
          </a:p>
          <a:p>
            <a:r>
              <a:rPr lang="ru-RU" dirty="0"/>
              <a:t>При проектировании отношений между классами надо учитывать некоторые общие рекомендации. В частности, вместо наследования следует предпочитать композицию. При наследовании весь функционал класса-наследника жестко определен на этапе компиляции. И во время выполнения программы мы не можем его динамически переопределить. А класс-наследник не всегда может переопределить код, который определен в родительском классе. Композиция же позволяет динамически определять поведение объекта во время выполнения, и поэтому является более гибкой.</a:t>
            </a:r>
          </a:p>
          <a:p>
            <a:r>
              <a:rPr lang="ru-RU" dirty="0"/>
              <a:t>Вместо композиции следует предпочитать агрегацию, как более гибкий способ связи компонентов. В то же время не всегда агрегация уместна. Например, у нас есть класс человека, который содержит объект нервной системы. Понятно, что в реальности, по крайней мере на текущий момент, невозможно вовне определить нервную систему и внедрить ее в человека. То есть в данном случае человек будет главным компонентом, а нервная система - зависимым, подчиненным, и их создание и жизненный цикл будет происходить совместно, поэтому здесь лучше выбрать композицию.</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a:t>
            </a:fld>
            <a:endParaRPr lang="ru-RU"/>
          </a:p>
        </p:txBody>
      </p:sp>
    </p:spTree>
    <p:extLst>
      <p:ext uri="{BB962C8B-B14F-4D97-AF65-F5344CB8AC3E}">
        <p14:creationId xmlns:p14="http://schemas.microsoft.com/office/powerpoint/2010/main" val="1557157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latin typeface="+mn-lt"/>
              </a:rPr>
              <a:t>Паттерн "Наблюдатель" (Observer) представляет поведенческий шаблон проектирования, который использует отношение "один ко многим". В этом отношении есть один наблюдаемый объект и множество наблюдателей. И при изменении наблюдаемого объекта автоматически происходит оповещение всех наблюдателей.</a:t>
            </a:r>
          </a:p>
          <a:p>
            <a:r>
              <a:rPr lang="ru-RU" dirty="0">
                <a:latin typeface="+mn-lt"/>
              </a:rPr>
              <a:t>Данный паттерн еще называют </a:t>
            </a:r>
            <a:r>
              <a:rPr lang="ru-RU" dirty="0" err="1">
                <a:latin typeface="+mn-lt"/>
              </a:rPr>
              <a:t>Publisher-Subscriber</a:t>
            </a:r>
            <a:r>
              <a:rPr lang="ru-RU" dirty="0">
                <a:latin typeface="+mn-lt"/>
              </a:rPr>
              <a:t> (издатель-подписчик), поскольку отношения издателя и подписчиков характеризуют действие данного паттерна: подписчики подписываются </a:t>
            </a:r>
            <a:r>
              <a:rPr lang="ru-RU" dirty="0" err="1">
                <a:latin typeface="+mn-lt"/>
              </a:rPr>
              <a:t>email</a:t>
            </a:r>
            <a:r>
              <a:rPr lang="ru-RU" dirty="0">
                <a:latin typeface="+mn-lt"/>
              </a:rPr>
              <a:t>-рассылку определенного сайта. Сайт-издатель с помощью </a:t>
            </a:r>
            <a:r>
              <a:rPr lang="ru-RU" dirty="0" err="1">
                <a:latin typeface="+mn-lt"/>
              </a:rPr>
              <a:t>email</a:t>
            </a:r>
            <a:r>
              <a:rPr lang="ru-RU" dirty="0">
                <a:latin typeface="+mn-lt"/>
              </a:rPr>
              <a:t>-рассылки уведомляет всех подписчиков о изменениях. А подписчики получают изменения и производят определенные действия: могут зайти на сайт, могут проигнорировать уведомления и т.д.</a:t>
            </a:r>
          </a:p>
          <a:p>
            <a:r>
              <a:rPr lang="ru-RU" dirty="0">
                <a:latin typeface="+mn-lt"/>
              </a:rPr>
              <a:t>Когда использовать паттерн Наблюдатель?</a:t>
            </a:r>
          </a:p>
          <a:p>
            <a:r>
              <a:rPr lang="ru-RU" dirty="0">
                <a:latin typeface="+mn-lt"/>
              </a:rPr>
              <a:t>Когда система состоит из множества классов, объекты которых должны находиться в согласованных состояниях</a:t>
            </a:r>
          </a:p>
          <a:p>
            <a:r>
              <a:rPr lang="ru-RU" dirty="0">
                <a:latin typeface="+mn-lt"/>
              </a:rPr>
              <a:t>Когда общая схема взаимодействия объектов предполагает две стороны: одна рассылает сообщения и является главным, другая получает сообщения и реагирует на них. Отделение логики обеих сторон позволяет их рассматривать независимо и использовать отдельно друга от друга.</a:t>
            </a:r>
          </a:p>
          <a:p>
            <a:r>
              <a:rPr lang="ru-RU" dirty="0">
                <a:latin typeface="+mn-lt"/>
              </a:rPr>
              <a:t>Когда существует один объект, рассылающий сообщения, и множество подписчиков, которые получают сообщения. При этом точное число подписчиков заранее неизвестно и процессе работы программы может изменяться.</a:t>
            </a:r>
            <a:endParaRPr lang="en-US" dirty="0">
              <a:latin typeface="+mn-lt"/>
            </a:endParaRPr>
          </a:p>
          <a:p>
            <a:pPr algn="l"/>
            <a:r>
              <a:rPr lang="ru-RU" b="0" i="0" dirty="0">
                <a:solidFill>
                  <a:srgbClr val="000000"/>
                </a:solidFill>
                <a:effectLst/>
                <a:latin typeface="+mn-lt"/>
              </a:rPr>
              <a:t>При этом наблюдаемому объекту не надо ничего знать о наблюдателе кроме того, что тот реализует метод Update(). С помощью отношения агрегации реализуется </a:t>
            </a:r>
            <a:r>
              <a:rPr lang="ru-RU" b="0" i="0" dirty="0" err="1">
                <a:solidFill>
                  <a:srgbClr val="000000"/>
                </a:solidFill>
                <a:effectLst/>
                <a:latin typeface="+mn-lt"/>
              </a:rPr>
              <a:t>слабосвязанность</a:t>
            </a:r>
            <a:r>
              <a:rPr lang="ru-RU" b="0" i="0" dirty="0">
                <a:solidFill>
                  <a:srgbClr val="000000"/>
                </a:solidFill>
                <a:effectLst/>
                <a:latin typeface="+mn-lt"/>
              </a:rPr>
              <a:t> обоих компонентов. Изменения в наблюдаемом объекте не виляют на наблюдателя и наоборот.</a:t>
            </a:r>
          </a:p>
          <a:p>
            <a:pPr algn="l"/>
            <a:r>
              <a:rPr lang="ru-RU" b="0" i="0" dirty="0">
                <a:solidFill>
                  <a:srgbClr val="000000"/>
                </a:solidFill>
                <a:effectLst/>
                <a:latin typeface="+mn-lt"/>
              </a:rPr>
              <a:t>В определенный момент наблюдатель может прекратить наблюдение. И после этого оба объекта - наблюдатель и наблюдаемый могут продолжать существовать в системе независимо друг от друга.</a:t>
            </a:r>
          </a:p>
        </p:txBody>
      </p:sp>
      <p:sp>
        <p:nvSpPr>
          <p:cNvPr id="4" name="Номер слайда 3"/>
          <p:cNvSpPr>
            <a:spLocks noGrp="1"/>
          </p:cNvSpPr>
          <p:nvPr>
            <p:ph type="sldNum" sz="quarter" idx="5"/>
          </p:nvPr>
        </p:nvSpPr>
        <p:spPr/>
        <p:txBody>
          <a:bodyPr/>
          <a:lstStyle/>
          <a:p>
            <a:fld id="{C63FAC02-5901-4D7E-90A5-4DB54C8C6E87}" type="slidenum">
              <a:rPr lang="ru-RU" smtClean="0"/>
              <a:t>41</a:t>
            </a:fld>
            <a:endParaRPr lang="ru-RU"/>
          </a:p>
        </p:txBody>
      </p:sp>
    </p:spTree>
    <p:extLst>
      <p:ext uri="{BB962C8B-B14F-4D97-AF65-F5344CB8AC3E}">
        <p14:creationId xmlns:p14="http://schemas.microsoft.com/office/powerpoint/2010/main" val="4197854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42</a:t>
            </a:fld>
            <a:endParaRPr lang="ru-RU"/>
          </a:p>
        </p:txBody>
      </p:sp>
    </p:spTree>
    <p:extLst>
      <p:ext uri="{BB962C8B-B14F-4D97-AF65-F5344CB8AC3E}">
        <p14:creationId xmlns:p14="http://schemas.microsoft.com/office/powerpoint/2010/main" val="3795282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43</a:t>
            </a:fld>
            <a:endParaRPr lang="ru-RU"/>
          </a:p>
        </p:txBody>
      </p:sp>
    </p:spTree>
    <p:extLst>
      <p:ext uri="{BB962C8B-B14F-4D97-AF65-F5344CB8AC3E}">
        <p14:creationId xmlns:p14="http://schemas.microsoft.com/office/powerpoint/2010/main" val="3927663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Состояние (State) - шаблон проектирования, который позволяет объекту изменять свое поведение в зависимости от внутреннего состояния.</a:t>
            </a:r>
          </a:p>
          <a:p>
            <a:r>
              <a:rPr lang="ru-RU" dirty="0"/>
              <a:t>Когда применяется данный паттерн?</a:t>
            </a:r>
          </a:p>
          <a:p>
            <a:r>
              <a:rPr lang="ru-RU" dirty="0"/>
              <a:t>Когда поведение объекта должно зависеть от его состояния и может изменяться динамически во время выполнения</a:t>
            </a:r>
          </a:p>
          <a:p>
            <a:r>
              <a:rPr lang="ru-RU" dirty="0"/>
              <a:t>Когда в коде методов объекта используются многочисленные условные конструкции, выбор которых зависит от текущего состояния объекта</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44</a:t>
            </a:fld>
            <a:endParaRPr lang="ru-RU"/>
          </a:p>
        </p:txBody>
      </p:sp>
    </p:spTree>
    <p:extLst>
      <p:ext uri="{BB962C8B-B14F-4D97-AF65-F5344CB8AC3E}">
        <p14:creationId xmlns:p14="http://schemas.microsoft.com/office/powerpoint/2010/main" val="2554061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45</a:t>
            </a:fld>
            <a:endParaRPr lang="ru-RU"/>
          </a:p>
        </p:txBody>
      </p:sp>
    </p:spTree>
    <p:extLst>
      <p:ext uri="{BB962C8B-B14F-4D97-AF65-F5344CB8AC3E}">
        <p14:creationId xmlns:p14="http://schemas.microsoft.com/office/powerpoint/2010/main" val="3759953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46</a:t>
            </a:fld>
            <a:endParaRPr lang="ru-RU"/>
          </a:p>
        </p:txBody>
      </p:sp>
    </p:spTree>
    <p:extLst>
      <p:ext uri="{BB962C8B-B14F-4D97-AF65-F5344CB8AC3E}">
        <p14:creationId xmlns:p14="http://schemas.microsoft.com/office/powerpoint/2010/main" val="369187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Паттерн Посетитель (</a:t>
            </a:r>
            <a:r>
              <a:rPr lang="ru-RU" dirty="0" err="1"/>
              <a:t>Visitor</a:t>
            </a:r>
            <a:r>
              <a:rPr lang="ru-RU" dirty="0"/>
              <a:t>) позволяет определить операцию для объектов других классов без изменения этих классов.</a:t>
            </a:r>
          </a:p>
          <a:p>
            <a:endParaRPr lang="ru-RU" dirty="0"/>
          </a:p>
          <a:p>
            <a:r>
              <a:rPr lang="ru-RU" dirty="0"/>
              <a:t>При использовании паттерна Посетитель определяются две иерархии классов: одна для элементов, для которых надо определить новую операцию, и вторая иерархия для посетителей, описывающих данную операцию.</a:t>
            </a:r>
          </a:p>
          <a:p>
            <a:r>
              <a:rPr lang="ru-RU" dirty="0"/>
              <a:t>Когда использовать данный паттерн?</a:t>
            </a:r>
          </a:p>
          <a:p>
            <a:r>
              <a:rPr lang="ru-RU" dirty="0"/>
              <a:t>Когда имеется много объектов разнородных классов с разными интерфейсами, и требуется выполнить ряд операций над каждым из этих объектов</a:t>
            </a:r>
          </a:p>
          <a:p>
            <a:r>
              <a:rPr lang="ru-RU" dirty="0"/>
              <a:t>Когда классам необходимо добавить одинаковый набор операций без изменения этих классов</a:t>
            </a:r>
          </a:p>
          <a:p>
            <a:r>
              <a:rPr lang="ru-RU" dirty="0"/>
              <a:t>Когда часто добавляются новые операции к классам, при этом общая структура классов стабильна и практически не изменяется</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47</a:t>
            </a:fld>
            <a:endParaRPr lang="ru-RU"/>
          </a:p>
        </p:txBody>
      </p:sp>
    </p:spTree>
    <p:extLst>
      <p:ext uri="{BB962C8B-B14F-4D97-AF65-F5344CB8AC3E}">
        <p14:creationId xmlns:p14="http://schemas.microsoft.com/office/powerpoint/2010/main" val="1863328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Сущность работы паттерна состоит в том, что вначале создает объект посетителя, который обходит или посещает все элементы в структуре </a:t>
            </a:r>
            <a:r>
              <a:rPr lang="ru-RU" dirty="0" err="1"/>
              <a:t>ObjectStructure</a:t>
            </a:r>
            <a:r>
              <a:rPr lang="ru-RU" dirty="0"/>
              <a:t>, у которой вызывается метод </a:t>
            </a:r>
            <a:r>
              <a:rPr lang="ru-RU" dirty="0" err="1"/>
              <a:t>Accept</a:t>
            </a:r>
            <a:r>
              <a:rPr lang="ru-RU" dirty="0"/>
              <a:t>():</a:t>
            </a:r>
          </a:p>
          <a:p>
            <a:r>
              <a:rPr lang="en-US" dirty="0"/>
              <a:t>public void Accept(Visitor visitor)</a:t>
            </a:r>
          </a:p>
          <a:p>
            <a:r>
              <a:rPr lang="en-US" dirty="0"/>
              <a:t>{</a:t>
            </a:r>
          </a:p>
          <a:p>
            <a:r>
              <a:rPr lang="en-US" dirty="0"/>
              <a:t>    foreach (Element </a:t>
            </a:r>
            <a:r>
              <a:rPr lang="en-US" dirty="0" err="1"/>
              <a:t>element</a:t>
            </a:r>
            <a:r>
              <a:rPr lang="en-US" dirty="0"/>
              <a:t> in elements)</a:t>
            </a:r>
          </a:p>
          <a:p>
            <a:r>
              <a:rPr lang="en-US" dirty="0"/>
              <a:t>                </a:t>
            </a:r>
            <a:r>
              <a:rPr lang="en-US" dirty="0" err="1"/>
              <a:t>element.Accept</a:t>
            </a:r>
            <a:r>
              <a:rPr lang="en-US" dirty="0"/>
              <a:t>(visitor);</a:t>
            </a:r>
          </a:p>
          <a:p>
            <a:r>
              <a:rPr lang="en-US" dirty="0"/>
              <a:t>}</a:t>
            </a:r>
            <a:br>
              <a:rPr lang="en-US" dirty="0"/>
            </a:br>
            <a:r>
              <a:rPr lang="ru-RU" dirty="0"/>
              <a:t>При посещении каждого элемента посещаемый элемент вызывает у посетителя метод, соответствующий данному элементу:</a:t>
            </a:r>
            <a:br>
              <a:rPr lang="ru-RU" dirty="0"/>
            </a:br>
            <a:r>
              <a:rPr lang="en-US" dirty="0"/>
              <a:t>public override void Accept(Visitor visitor)</a:t>
            </a:r>
          </a:p>
          <a:p>
            <a:r>
              <a:rPr lang="en-US" dirty="0"/>
              <a:t>{</a:t>
            </a:r>
          </a:p>
          <a:p>
            <a:r>
              <a:rPr lang="en-US" dirty="0"/>
              <a:t>    </a:t>
            </a:r>
            <a:r>
              <a:rPr lang="en-US" dirty="0" err="1"/>
              <a:t>visitor.VisitElementA</a:t>
            </a:r>
            <a:r>
              <a:rPr lang="en-US" dirty="0"/>
              <a:t>(this);</a:t>
            </a:r>
          </a:p>
          <a:p>
            <a:r>
              <a:rPr lang="en-US" dirty="0"/>
              <a:t>}</a:t>
            </a:r>
            <a:br>
              <a:rPr lang="en-US" dirty="0"/>
            </a:br>
            <a:r>
              <a:rPr lang="ru-RU" dirty="0"/>
              <a:t>В этот метод элемент передает ссылку на себя, чтобы посетитель мог получить доступ к состоянию элемента. А в самом посетителе уже могут вызываться методы элемента или производиться различные действия над элементом:</a:t>
            </a:r>
          </a:p>
          <a:p>
            <a:r>
              <a:rPr lang="en-US" dirty="0"/>
              <a:t>public override void </a:t>
            </a:r>
            <a:r>
              <a:rPr lang="en-US" dirty="0" err="1"/>
              <a:t>VisitElementA</a:t>
            </a:r>
            <a:r>
              <a:rPr lang="en-US" dirty="0"/>
              <a:t>(</a:t>
            </a:r>
            <a:r>
              <a:rPr lang="en-US" dirty="0" err="1"/>
              <a:t>ElementA</a:t>
            </a:r>
            <a:r>
              <a:rPr lang="en-US" dirty="0"/>
              <a:t> </a:t>
            </a:r>
            <a:r>
              <a:rPr lang="en-US" dirty="0" err="1"/>
              <a:t>elementA</a:t>
            </a:r>
            <a:r>
              <a:rPr lang="en-US" dirty="0"/>
              <a:t>)</a:t>
            </a:r>
          </a:p>
          <a:p>
            <a:r>
              <a:rPr lang="en-US" dirty="0"/>
              <a:t>{</a:t>
            </a:r>
          </a:p>
          <a:p>
            <a:r>
              <a:rPr lang="en-US" dirty="0"/>
              <a:t>    </a:t>
            </a:r>
            <a:r>
              <a:rPr lang="en-US" dirty="0" err="1"/>
              <a:t>elementA.OperationA</a:t>
            </a:r>
            <a:r>
              <a:rPr lang="en-US" dirty="0"/>
              <a:t>();</a:t>
            </a:r>
          </a:p>
          <a:p>
            <a:r>
              <a:rPr lang="en-US" dirty="0"/>
              <a:t>}</a:t>
            </a:r>
            <a:br>
              <a:rPr lang="en-US" dirty="0"/>
            </a:br>
            <a:r>
              <a:rPr lang="ru-RU" dirty="0"/>
              <a:t>Данная техника еще называется двойной диспетчеризацией (</a:t>
            </a:r>
            <a:r>
              <a:rPr lang="ru-RU" dirty="0" err="1"/>
              <a:t>double</a:t>
            </a:r>
            <a:r>
              <a:rPr lang="ru-RU" dirty="0"/>
              <a:t> </a:t>
            </a:r>
            <a:r>
              <a:rPr lang="ru-RU" dirty="0" err="1"/>
              <a:t>dispatch</a:t>
            </a:r>
            <a:r>
              <a:rPr lang="ru-RU" dirty="0"/>
              <a:t>), когда выполнение операции зависит от имени запроса и двух типов получателей (объект </a:t>
            </a:r>
            <a:r>
              <a:rPr lang="ru-RU" dirty="0" err="1"/>
              <a:t>Visitor</a:t>
            </a:r>
            <a:r>
              <a:rPr lang="ru-RU" dirty="0"/>
              <a:t> и объект </a:t>
            </a:r>
            <a:r>
              <a:rPr lang="ru-RU" dirty="0" err="1"/>
              <a:t>Element</a:t>
            </a:r>
            <a:r>
              <a:rPr lang="ru-RU" dirty="0"/>
              <a:t>).</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48</a:t>
            </a:fld>
            <a:endParaRPr lang="ru-RU"/>
          </a:p>
        </p:txBody>
      </p:sp>
    </p:spTree>
    <p:extLst>
      <p:ext uri="{BB962C8B-B14F-4D97-AF65-F5344CB8AC3E}">
        <p14:creationId xmlns:p14="http://schemas.microsoft.com/office/powerpoint/2010/main" val="2692901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Сущность работы паттерна состоит в том, что вначале создает объект посетителя, который обходит или посещает все элементы в структуре </a:t>
            </a:r>
            <a:r>
              <a:rPr lang="ru-RU" dirty="0" err="1"/>
              <a:t>ObjectStructure</a:t>
            </a:r>
            <a:r>
              <a:rPr lang="ru-RU" dirty="0"/>
              <a:t>, у которой вызывается метод </a:t>
            </a:r>
            <a:r>
              <a:rPr lang="ru-RU" dirty="0" err="1"/>
              <a:t>Accept</a:t>
            </a:r>
            <a:r>
              <a:rPr lang="ru-RU" dirty="0"/>
              <a:t>():</a:t>
            </a:r>
          </a:p>
          <a:p>
            <a:r>
              <a:rPr lang="en-US" dirty="0"/>
              <a:t>public void Accept(Visitor visitor)</a:t>
            </a:r>
          </a:p>
          <a:p>
            <a:r>
              <a:rPr lang="en-US" dirty="0"/>
              <a:t>{</a:t>
            </a:r>
          </a:p>
          <a:p>
            <a:r>
              <a:rPr lang="en-US" dirty="0"/>
              <a:t>    foreach (Element </a:t>
            </a:r>
            <a:r>
              <a:rPr lang="en-US" dirty="0" err="1"/>
              <a:t>element</a:t>
            </a:r>
            <a:r>
              <a:rPr lang="en-US" dirty="0"/>
              <a:t> in elements)</a:t>
            </a:r>
          </a:p>
          <a:p>
            <a:r>
              <a:rPr lang="en-US" dirty="0"/>
              <a:t>                </a:t>
            </a:r>
            <a:r>
              <a:rPr lang="en-US" dirty="0" err="1"/>
              <a:t>element.Accept</a:t>
            </a:r>
            <a:r>
              <a:rPr lang="en-US" dirty="0"/>
              <a:t>(visitor);</a:t>
            </a:r>
          </a:p>
          <a:p>
            <a:r>
              <a:rPr lang="en-US" dirty="0"/>
              <a:t>}</a:t>
            </a:r>
            <a:br>
              <a:rPr lang="en-US" dirty="0"/>
            </a:br>
            <a:r>
              <a:rPr lang="ru-RU" dirty="0"/>
              <a:t>При посещении каждого элемента посещаемый элемент вызывает у посетителя метод, соответствующий данному элементу:</a:t>
            </a:r>
            <a:br>
              <a:rPr lang="ru-RU" dirty="0"/>
            </a:br>
            <a:r>
              <a:rPr lang="en-US" dirty="0"/>
              <a:t>public override void Accept(Visitor visitor)</a:t>
            </a:r>
          </a:p>
          <a:p>
            <a:r>
              <a:rPr lang="en-US" dirty="0"/>
              <a:t>{</a:t>
            </a:r>
          </a:p>
          <a:p>
            <a:r>
              <a:rPr lang="en-US" dirty="0"/>
              <a:t>    </a:t>
            </a:r>
            <a:r>
              <a:rPr lang="en-US" dirty="0" err="1"/>
              <a:t>visitor.VisitElementA</a:t>
            </a:r>
            <a:r>
              <a:rPr lang="en-US" dirty="0"/>
              <a:t>(this);</a:t>
            </a:r>
          </a:p>
          <a:p>
            <a:r>
              <a:rPr lang="en-US" dirty="0"/>
              <a:t>}</a:t>
            </a:r>
            <a:br>
              <a:rPr lang="en-US" dirty="0"/>
            </a:br>
            <a:r>
              <a:rPr lang="ru-RU" dirty="0"/>
              <a:t>В этот метод элемент передает ссылку на себя, чтобы посетитель мог получить доступ к состоянию элемента. А в самом посетителе уже могут вызываться методы элемента или производиться различные действия над элементом:</a:t>
            </a:r>
          </a:p>
          <a:p>
            <a:r>
              <a:rPr lang="en-US" dirty="0"/>
              <a:t>public override void </a:t>
            </a:r>
            <a:r>
              <a:rPr lang="en-US" dirty="0" err="1"/>
              <a:t>VisitElementA</a:t>
            </a:r>
            <a:r>
              <a:rPr lang="en-US" dirty="0"/>
              <a:t>(</a:t>
            </a:r>
            <a:r>
              <a:rPr lang="en-US" dirty="0" err="1"/>
              <a:t>ElementA</a:t>
            </a:r>
            <a:r>
              <a:rPr lang="en-US" dirty="0"/>
              <a:t> </a:t>
            </a:r>
            <a:r>
              <a:rPr lang="en-US" dirty="0" err="1"/>
              <a:t>elementA</a:t>
            </a:r>
            <a:r>
              <a:rPr lang="en-US" dirty="0"/>
              <a:t>)</a:t>
            </a:r>
          </a:p>
          <a:p>
            <a:r>
              <a:rPr lang="en-US" dirty="0"/>
              <a:t>{</a:t>
            </a:r>
          </a:p>
          <a:p>
            <a:r>
              <a:rPr lang="en-US" dirty="0"/>
              <a:t>    </a:t>
            </a:r>
            <a:r>
              <a:rPr lang="en-US" dirty="0" err="1"/>
              <a:t>elementA.OperationA</a:t>
            </a:r>
            <a:r>
              <a:rPr lang="en-US" dirty="0"/>
              <a:t>();</a:t>
            </a:r>
          </a:p>
          <a:p>
            <a:r>
              <a:rPr lang="en-US" dirty="0"/>
              <a:t>}</a:t>
            </a:r>
            <a:br>
              <a:rPr lang="en-US" dirty="0"/>
            </a:br>
            <a:r>
              <a:rPr lang="ru-RU" dirty="0"/>
              <a:t>Данная техника еще называется двойной диспетчеризацией (</a:t>
            </a:r>
            <a:r>
              <a:rPr lang="ru-RU" dirty="0" err="1"/>
              <a:t>double</a:t>
            </a:r>
            <a:r>
              <a:rPr lang="ru-RU" dirty="0"/>
              <a:t> </a:t>
            </a:r>
            <a:r>
              <a:rPr lang="ru-RU" dirty="0" err="1"/>
              <a:t>dispatch</a:t>
            </a:r>
            <a:r>
              <a:rPr lang="ru-RU" dirty="0"/>
              <a:t>), когда выполнение операции зависит от имени запроса и двух типов получателей (объект </a:t>
            </a:r>
            <a:r>
              <a:rPr lang="ru-RU" dirty="0" err="1"/>
              <a:t>Visitor</a:t>
            </a:r>
            <a:r>
              <a:rPr lang="ru-RU" dirty="0"/>
              <a:t> и объект </a:t>
            </a:r>
            <a:r>
              <a:rPr lang="ru-RU" dirty="0" err="1"/>
              <a:t>Element</a:t>
            </a:r>
            <a:r>
              <a:rPr lang="ru-RU" dirty="0"/>
              <a:t>).</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49</a:t>
            </a:fld>
            <a:endParaRPr lang="ru-RU"/>
          </a:p>
        </p:txBody>
      </p:sp>
    </p:spTree>
    <p:extLst>
      <p:ext uri="{BB962C8B-B14F-4D97-AF65-F5344CB8AC3E}">
        <p14:creationId xmlns:p14="http://schemas.microsoft.com/office/powerpoint/2010/main" val="778238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Сущность работы паттерна состоит в том, что вначале создает объект посетителя, который обходит или посещает все элементы в структуре </a:t>
            </a:r>
            <a:r>
              <a:rPr lang="ru-RU" dirty="0" err="1"/>
              <a:t>ObjectStructure</a:t>
            </a:r>
            <a:r>
              <a:rPr lang="ru-RU" dirty="0"/>
              <a:t>, у которой вызывается метод </a:t>
            </a:r>
            <a:r>
              <a:rPr lang="ru-RU" dirty="0" err="1"/>
              <a:t>Accept</a:t>
            </a:r>
            <a:r>
              <a:rPr lang="ru-RU" dirty="0"/>
              <a:t>():</a:t>
            </a:r>
          </a:p>
          <a:p>
            <a:r>
              <a:rPr lang="en-US" dirty="0"/>
              <a:t>public void Accept(Visitor visitor)</a:t>
            </a:r>
          </a:p>
          <a:p>
            <a:r>
              <a:rPr lang="en-US" dirty="0"/>
              <a:t>{</a:t>
            </a:r>
          </a:p>
          <a:p>
            <a:r>
              <a:rPr lang="en-US" dirty="0"/>
              <a:t>    foreach (Element </a:t>
            </a:r>
            <a:r>
              <a:rPr lang="en-US" dirty="0" err="1"/>
              <a:t>element</a:t>
            </a:r>
            <a:r>
              <a:rPr lang="en-US" dirty="0"/>
              <a:t> in elements)</a:t>
            </a:r>
          </a:p>
          <a:p>
            <a:r>
              <a:rPr lang="en-US" dirty="0"/>
              <a:t>                </a:t>
            </a:r>
            <a:r>
              <a:rPr lang="en-US" dirty="0" err="1"/>
              <a:t>element.Accept</a:t>
            </a:r>
            <a:r>
              <a:rPr lang="en-US" dirty="0"/>
              <a:t>(visitor);</a:t>
            </a:r>
          </a:p>
          <a:p>
            <a:r>
              <a:rPr lang="en-US" dirty="0"/>
              <a:t>}</a:t>
            </a:r>
            <a:br>
              <a:rPr lang="en-US" dirty="0"/>
            </a:br>
            <a:r>
              <a:rPr lang="ru-RU" dirty="0"/>
              <a:t>При посещении каждого элемента посещаемый элемент вызывает у посетителя метод, соответствующий данному элементу:</a:t>
            </a:r>
            <a:br>
              <a:rPr lang="ru-RU" dirty="0"/>
            </a:br>
            <a:r>
              <a:rPr lang="en-US" dirty="0"/>
              <a:t>public override void Accept(Visitor visitor)</a:t>
            </a:r>
          </a:p>
          <a:p>
            <a:r>
              <a:rPr lang="en-US" dirty="0"/>
              <a:t>{</a:t>
            </a:r>
          </a:p>
          <a:p>
            <a:r>
              <a:rPr lang="en-US" dirty="0"/>
              <a:t>    </a:t>
            </a:r>
            <a:r>
              <a:rPr lang="en-US" dirty="0" err="1"/>
              <a:t>visitor.VisitElementA</a:t>
            </a:r>
            <a:r>
              <a:rPr lang="en-US" dirty="0"/>
              <a:t>(this);</a:t>
            </a:r>
          </a:p>
          <a:p>
            <a:r>
              <a:rPr lang="en-US" dirty="0"/>
              <a:t>}</a:t>
            </a:r>
            <a:br>
              <a:rPr lang="en-US" dirty="0"/>
            </a:br>
            <a:r>
              <a:rPr lang="ru-RU" dirty="0"/>
              <a:t>В этот метод элемент передает ссылку на себя, чтобы посетитель мог получить доступ к состоянию элемента. А в самом посетителе уже могут вызываться методы элемента или производиться различные действия над элементом:</a:t>
            </a:r>
          </a:p>
          <a:p>
            <a:r>
              <a:rPr lang="en-US" dirty="0"/>
              <a:t>public override void </a:t>
            </a:r>
            <a:r>
              <a:rPr lang="en-US" dirty="0" err="1"/>
              <a:t>VisitElementA</a:t>
            </a:r>
            <a:r>
              <a:rPr lang="en-US" dirty="0"/>
              <a:t>(</a:t>
            </a:r>
            <a:r>
              <a:rPr lang="en-US" dirty="0" err="1"/>
              <a:t>ElementA</a:t>
            </a:r>
            <a:r>
              <a:rPr lang="en-US" dirty="0"/>
              <a:t> </a:t>
            </a:r>
            <a:r>
              <a:rPr lang="en-US" dirty="0" err="1"/>
              <a:t>elementA</a:t>
            </a:r>
            <a:r>
              <a:rPr lang="en-US" dirty="0"/>
              <a:t>)</a:t>
            </a:r>
          </a:p>
          <a:p>
            <a:r>
              <a:rPr lang="en-US" dirty="0"/>
              <a:t>{</a:t>
            </a:r>
          </a:p>
          <a:p>
            <a:r>
              <a:rPr lang="en-US" dirty="0"/>
              <a:t>    </a:t>
            </a:r>
            <a:r>
              <a:rPr lang="en-US" dirty="0" err="1"/>
              <a:t>elementA.OperationA</a:t>
            </a:r>
            <a:r>
              <a:rPr lang="en-US" dirty="0"/>
              <a:t>();</a:t>
            </a:r>
          </a:p>
          <a:p>
            <a:r>
              <a:rPr lang="en-US" dirty="0"/>
              <a:t>}</a:t>
            </a:r>
            <a:br>
              <a:rPr lang="en-US" dirty="0"/>
            </a:br>
            <a:r>
              <a:rPr lang="ru-RU" dirty="0"/>
              <a:t>Данная техника еще называется двойной диспетчеризацией (</a:t>
            </a:r>
            <a:r>
              <a:rPr lang="ru-RU" dirty="0" err="1"/>
              <a:t>double</a:t>
            </a:r>
            <a:r>
              <a:rPr lang="ru-RU" dirty="0"/>
              <a:t> </a:t>
            </a:r>
            <a:r>
              <a:rPr lang="ru-RU" dirty="0" err="1"/>
              <a:t>dispatch</a:t>
            </a:r>
            <a:r>
              <a:rPr lang="ru-RU" dirty="0"/>
              <a:t>), когда выполнение операции зависит от имени запроса и двух типов получателей (объект </a:t>
            </a:r>
            <a:r>
              <a:rPr lang="ru-RU" dirty="0" err="1"/>
              <a:t>Visitor</a:t>
            </a:r>
            <a:r>
              <a:rPr lang="ru-RU" dirty="0"/>
              <a:t> и объект </a:t>
            </a:r>
            <a:r>
              <a:rPr lang="ru-RU" dirty="0" err="1"/>
              <a:t>Element</a:t>
            </a:r>
            <a:r>
              <a:rPr lang="ru-RU" dirty="0"/>
              <a:t>).</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50</a:t>
            </a:fld>
            <a:endParaRPr lang="ru-RU"/>
          </a:p>
        </p:txBody>
      </p:sp>
    </p:spTree>
    <p:extLst>
      <p:ext uri="{BB962C8B-B14F-4D97-AF65-F5344CB8AC3E}">
        <p14:creationId xmlns:p14="http://schemas.microsoft.com/office/powerpoint/2010/main" val="232004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Один из принципов проектирования гласит, что при создании системы классов надо программировать на уровне интерфейсов, а не их конкретных реализаций. Под интерфейсами в данном случае понимаются не только типы C#, определенные с помощью ключевого слова </a:t>
            </a:r>
            <a:r>
              <a:rPr lang="ru-RU" dirty="0" err="1"/>
              <a:t>interface</a:t>
            </a:r>
            <a:r>
              <a:rPr lang="ru-RU" dirty="0"/>
              <a:t>, а определение функционала без его конкретной реализации. То есть под данное определение попадают как собственно интерфейсы, так и абстрактные классы, которые могут иметь абстрактные методы без конкретной реализации.</a:t>
            </a:r>
          </a:p>
          <a:p>
            <a:r>
              <a:rPr lang="ru-RU" dirty="0"/>
              <a:t>Когда следует использовать абстрактные классы:</a:t>
            </a:r>
          </a:p>
          <a:p>
            <a:r>
              <a:rPr lang="ru-RU" dirty="0"/>
              <a:t>Если надо определить общий функционал для родственных объектов</a:t>
            </a:r>
          </a:p>
          <a:p>
            <a:r>
              <a:rPr lang="ru-RU" dirty="0"/>
              <a:t>Если мы проектируем довольно большую функциональную единицу, которая содержит много базового функционала</a:t>
            </a:r>
          </a:p>
          <a:p>
            <a:r>
              <a:rPr lang="ru-RU" dirty="0"/>
              <a:t>Если нужно, чтобы все производные классы на всех уровнях наследования имели некоторую общую реализацию. При использовании абстрактных классов, если мы захотим изменить базовый функционал во всех наследниках, то достаточно поменять его в абстрактном базовом классе.</a:t>
            </a:r>
            <a:br>
              <a:rPr lang="ru-RU" dirty="0"/>
            </a:br>
            <a:r>
              <a:rPr lang="ru-RU" dirty="0"/>
              <a:t>Когда следует использовать интерфейсы:</a:t>
            </a:r>
          </a:p>
          <a:p>
            <a:r>
              <a:rPr lang="ru-RU" dirty="0"/>
              <a:t>Если нам надо определить функционал для группы разрозненных объектов, которые могут быть никак не связаны между собой.</a:t>
            </a:r>
          </a:p>
          <a:p>
            <a:r>
              <a:rPr lang="ru-RU" dirty="0"/>
              <a:t>Если мы проектируем небольшой функциональный тип</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6</a:t>
            </a:fld>
            <a:endParaRPr lang="ru-RU"/>
          </a:p>
        </p:txBody>
      </p:sp>
    </p:spTree>
    <p:extLst>
      <p:ext uri="{BB962C8B-B14F-4D97-AF65-F5344CB8AC3E}">
        <p14:creationId xmlns:p14="http://schemas.microsoft.com/office/powerpoint/2010/main" val="3321089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Паттерны</a:t>
            </a:r>
          </a:p>
          <a:p>
            <a:r>
              <a:rPr lang="ru-RU" dirty="0"/>
              <a:t>Учитывая цель уменьшения трудозатрат на разработку сложного программного обеспечения, предположим, что необходимо использовать готовые унифицированные решения. Ведь шаблонность действий облегчает коммуникацию между разработчиками, позволяет ссылаться на известные конструкции, снижает количество ошибок.</a:t>
            </a:r>
          </a:p>
          <a:p>
            <a:r>
              <a:rPr lang="ru-RU" dirty="0"/>
              <a:t>По словам Википедии, паттерн (англ. </a:t>
            </a:r>
            <a:r>
              <a:rPr lang="ru-RU" dirty="0" err="1"/>
              <a:t>design</a:t>
            </a:r>
            <a:r>
              <a:rPr lang="ru-RU" dirty="0"/>
              <a:t> </a:t>
            </a:r>
            <a:r>
              <a:rPr lang="ru-RU" dirty="0" err="1"/>
              <a:t>pattern</a:t>
            </a:r>
            <a:r>
              <a:rPr lang="ru-RU" dirty="0"/>
              <a:t>) — повторимая архитектурная конструкция, представляющая собой решение проблемы проектирования в рамках некоторого часто возникающего контекста.</a:t>
            </a:r>
          </a:p>
        </p:txBody>
      </p:sp>
      <p:sp>
        <p:nvSpPr>
          <p:cNvPr id="4" name="Номер слайда 3"/>
          <p:cNvSpPr>
            <a:spLocks noGrp="1"/>
          </p:cNvSpPr>
          <p:nvPr>
            <p:ph type="sldNum" sz="quarter" idx="5"/>
          </p:nvPr>
        </p:nvSpPr>
        <p:spPr/>
        <p:txBody>
          <a:bodyPr/>
          <a:lstStyle/>
          <a:p>
            <a:fld id="{C63FAC02-5901-4D7E-90A5-4DB54C8C6E87}" type="slidenum">
              <a:rPr lang="ru-RU" smtClean="0"/>
              <a:t>51</a:t>
            </a:fld>
            <a:endParaRPr lang="ru-RU"/>
          </a:p>
        </p:txBody>
      </p:sp>
    </p:spTree>
    <p:extLst>
      <p:ext uri="{BB962C8B-B14F-4D97-AF65-F5344CB8AC3E}">
        <p14:creationId xmlns:p14="http://schemas.microsoft.com/office/powerpoint/2010/main" val="2961090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Начнем с первого главного – Model-View-</a:t>
            </a:r>
            <a:r>
              <a:rPr lang="ru-RU" dirty="0" err="1"/>
              <a:t>Controller</a:t>
            </a:r>
            <a:r>
              <a:rPr lang="ru-RU" dirty="0"/>
              <a:t>. MVC — это фундаментальный паттерн, который нашел применение во многих технологиях, дал развитие новым технологиям и каждый день облегчает жизнь разработчикам.</a:t>
            </a:r>
          </a:p>
          <a:p>
            <a:r>
              <a:rPr lang="ru-RU" dirty="0"/>
              <a:t>Впервые паттерн MVC появился в языке </a:t>
            </a:r>
            <a:r>
              <a:rPr lang="ru-RU" dirty="0" err="1"/>
              <a:t>SmallTalk</a:t>
            </a:r>
            <a:r>
              <a:rPr lang="ru-RU" dirty="0"/>
              <a:t>. Разработчики должны были придумать архитектурное решение, которое позволяло бы отделить графический интерфейс от бизнес логики, а бизнес логику от данных. Таким образом, в классическом варианте, MVC состоит из трех частей, которые и дали ему название. Рассмотрим их:</a:t>
            </a:r>
          </a:p>
        </p:txBody>
      </p:sp>
      <p:sp>
        <p:nvSpPr>
          <p:cNvPr id="4" name="Номер слайда 3"/>
          <p:cNvSpPr>
            <a:spLocks noGrp="1"/>
          </p:cNvSpPr>
          <p:nvPr>
            <p:ph type="sldNum" sz="quarter" idx="5"/>
          </p:nvPr>
        </p:nvSpPr>
        <p:spPr/>
        <p:txBody>
          <a:bodyPr/>
          <a:lstStyle/>
          <a:p>
            <a:fld id="{C63FAC02-5901-4D7E-90A5-4DB54C8C6E87}" type="slidenum">
              <a:rPr lang="ru-RU" smtClean="0"/>
              <a:t>52</a:t>
            </a:fld>
            <a:endParaRPr lang="ru-RU"/>
          </a:p>
        </p:txBody>
      </p:sp>
    </p:spTree>
    <p:extLst>
      <p:ext uri="{BB962C8B-B14F-4D97-AF65-F5344CB8AC3E}">
        <p14:creationId xmlns:p14="http://schemas.microsoft.com/office/powerpoint/2010/main" val="856061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Модель</a:t>
            </a:r>
          </a:p>
          <a:p>
            <a:r>
              <a:rPr lang="ru-RU" dirty="0"/>
              <a:t>Под Моделью, обычно понимается часть содержащая в себе функциональную бизнес-логику приложения. Модель должна быть полностью независима от остальных частей продукта. Модельный слой ничего не должен знать об элементах дизайна, и каким образом он будет отображаться. Достигается результат, позволяющий менять представление данных, то как они отображаются, не трогая саму Модель.</a:t>
            </a:r>
          </a:p>
          <a:p>
            <a:r>
              <a:rPr lang="ru-RU" dirty="0"/>
              <a:t>Модель обладает следующими признаками:</a:t>
            </a:r>
          </a:p>
          <a:p>
            <a:r>
              <a:rPr lang="ru-RU" dirty="0"/>
              <a:t>Модель — это бизнес-логика приложения;</a:t>
            </a:r>
          </a:p>
          <a:p>
            <a:r>
              <a:rPr lang="ru-RU" dirty="0"/>
              <a:t>Модель обладает знаниями о себе самой и не знает о контроллерах и представлениях;</a:t>
            </a:r>
          </a:p>
          <a:p>
            <a:r>
              <a:rPr lang="ru-RU" dirty="0"/>
              <a:t>Для некоторых проектов модель — это просто слой данных (DAO, база данных, XML-файл);</a:t>
            </a:r>
          </a:p>
          <a:p>
            <a:r>
              <a:rPr lang="ru-RU" dirty="0"/>
              <a:t>Для других проектов модель — это менеджер базы данных, набор объектов или просто логика приложения;</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53</a:t>
            </a:fld>
            <a:endParaRPr lang="ru-RU"/>
          </a:p>
        </p:txBody>
      </p:sp>
    </p:spTree>
    <p:extLst>
      <p:ext uri="{BB962C8B-B14F-4D97-AF65-F5344CB8AC3E}">
        <p14:creationId xmlns:p14="http://schemas.microsoft.com/office/powerpoint/2010/main" val="3433027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Представление (View)</a:t>
            </a:r>
          </a:p>
          <a:p>
            <a:r>
              <a:rPr lang="ru-RU" dirty="0"/>
              <a:t>В обязанности Представления входит отображение данных полученных от Модели. Однако, представление не может напрямую влиять на модель. Можно говорить, что представление обладает доступом «только на чтение» к данным.</a:t>
            </a:r>
          </a:p>
          <a:p>
            <a:r>
              <a:rPr lang="ru-RU" dirty="0"/>
              <a:t>Представление обладает следующими признаками:</a:t>
            </a:r>
          </a:p>
          <a:p>
            <a:r>
              <a:rPr lang="ru-RU" dirty="0"/>
              <a:t>В представлении реализуется отображение данных, которые получаются от модели любым способом;</a:t>
            </a:r>
          </a:p>
          <a:p>
            <a:r>
              <a:rPr lang="ru-RU" dirty="0"/>
              <a:t>В некоторых случаях, представление может иметь код, который реализует некоторую бизнес-логику.</a:t>
            </a:r>
          </a:p>
          <a:p>
            <a:r>
              <a:rPr lang="ru-RU" dirty="0"/>
              <a:t>Примеры представления: HTML-страница, WPF форма, Windows Form.</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54</a:t>
            </a:fld>
            <a:endParaRPr lang="ru-RU"/>
          </a:p>
        </p:txBody>
      </p:sp>
    </p:spTree>
    <p:extLst>
      <p:ext uri="{BB962C8B-B14F-4D97-AF65-F5344CB8AC3E}">
        <p14:creationId xmlns:p14="http://schemas.microsoft.com/office/powerpoint/2010/main" val="3903982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55</a:t>
            </a:fld>
            <a:endParaRPr lang="ru-RU"/>
          </a:p>
        </p:txBody>
      </p:sp>
    </p:spTree>
    <p:extLst>
      <p:ext uri="{BB962C8B-B14F-4D97-AF65-F5344CB8AC3E}">
        <p14:creationId xmlns:p14="http://schemas.microsoft.com/office/powerpoint/2010/main" val="3417863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Основная идея этого паттерна в том, что и контроллер и представление зависят от модели, но модель никак не зависит от этих двух компонент.</a:t>
            </a:r>
          </a:p>
          <a:p>
            <a:r>
              <a:rPr lang="ru-RU" dirty="0"/>
              <a:t>Признаки контроллера</a:t>
            </a:r>
          </a:p>
          <a:p>
            <a:r>
              <a:rPr lang="ru-RU" dirty="0"/>
              <a:t>Контроллер определяет, какие представление должно быть отображено в данный момент;</a:t>
            </a:r>
          </a:p>
          <a:p>
            <a:r>
              <a:rPr lang="ru-RU" dirty="0"/>
              <a:t>События представления могут повлиять только на </a:t>
            </a:r>
            <a:r>
              <a:rPr lang="ru-RU" dirty="0" err="1"/>
              <a:t>контроллер.контроллер</a:t>
            </a:r>
            <a:r>
              <a:rPr lang="ru-RU" dirty="0"/>
              <a:t> может повлиять на модель и определить другое представление.</a:t>
            </a:r>
          </a:p>
          <a:p>
            <a:r>
              <a:rPr lang="ru-RU" dirty="0"/>
              <a:t>Возможно несколько представлений только для одного контроллера;</a:t>
            </a:r>
          </a:p>
          <a:p>
            <a:endParaRPr lang="ru-RU" dirty="0"/>
          </a:p>
          <a:p>
            <a:r>
              <a:rPr lang="ru-RU" dirty="0"/>
              <a:t>Реализация:</a:t>
            </a:r>
          </a:p>
          <a:p>
            <a:r>
              <a:rPr lang="ru-RU" dirty="0"/>
              <a:t>Контроллер перехватывает событие извне и в соответствии с заложенной в него логикой, реагирует на это событие изменяя </a:t>
            </a:r>
            <a:r>
              <a:rPr lang="ru-RU" dirty="0" err="1"/>
              <a:t>Mодель</a:t>
            </a:r>
            <a:r>
              <a:rPr lang="ru-RU" dirty="0"/>
              <a:t>, посредством вызова соответствующего метода. После изменения Модель использует событие о том что она изменилась, и все подписанные на это события Представления, получив его, обращаются к Модели за обновленными данными, после чего их и отображают.</a:t>
            </a:r>
          </a:p>
          <a:p>
            <a:endParaRPr lang="ru-RU" dirty="0"/>
          </a:p>
          <a:p>
            <a:r>
              <a:rPr lang="ru-RU" dirty="0"/>
              <a:t>Пример использования: MVC ASP.NET</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56</a:t>
            </a:fld>
            <a:endParaRPr lang="ru-RU"/>
          </a:p>
        </p:txBody>
      </p:sp>
    </p:spTree>
    <p:extLst>
      <p:ext uri="{BB962C8B-B14F-4D97-AF65-F5344CB8AC3E}">
        <p14:creationId xmlns:p14="http://schemas.microsoft.com/office/powerpoint/2010/main" val="2230630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57</a:t>
            </a:fld>
            <a:endParaRPr lang="ru-RU"/>
          </a:p>
        </p:txBody>
      </p:sp>
    </p:spTree>
    <p:extLst>
      <p:ext uri="{BB962C8B-B14F-4D97-AF65-F5344CB8AC3E}">
        <p14:creationId xmlns:p14="http://schemas.microsoft.com/office/powerpoint/2010/main" val="2838323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Данный подход позволяет создавать абстракцию представления. Для этого необходимо выделить интерфейс представления с определенным набором свойств и методов. </a:t>
            </a:r>
            <a:r>
              <a:rPr lang="ru-RU" dirty="0" err="1"/>
              <a:t>Презентер</a:t>
            </a:r>
            <a:r>
              <a:rPr lang="ru-RU" dirty="0"/>
              <a:t>, в свою очередь, получает ссылку на реализацию интерфейса, подписывается на события представления и по запросу изменяет модель.</a:t>
            </a:r>
          </a:p>
          <a:p>
            <a:r>
              <a:rPr lang="ru-RU" dirty="0"/>
              <a:t>Признаки </a:t>
            </a:r>
            <a:r>
              <a:rPr lang="ru-RU" dirty="0" err="1"/>
              <a:t>презентера</a:t>
            </a:r>
            <a:r>
              <a:rPr lang="ru-RU" dirty="0"/>
              <a:t>:</a:t>
            </a:r>
          </a:p>
          <a:p>
            <a:r>
              <a:rPr lang="ru-RU" dirty="0"/>
              <a:t>Двухсторонняя коммуникация с представлением;</a:t>
            </a:r>
          </a:p>
          <a:p>
            <a:r>
              <a:rPr lang="ru-RU" dirty="0"/>
              <a:t>Представление взаимодействует напрямую с </a:t>
            </a:r>
            <a:r>
              <a:rPr lang="ru-RU" dirty="0" err="1"/>
              <a:t>презентером</a:t>
            </a:r>
            <a:r>
              <a:rPr lang="ru-RU" dirty="0"/>
              <a:t>, путем вызова соответствующих функций или событий экземпляра </a:t>
            </a:r>
            <a:r>
              <a:rPr lang="ru-RU" dirty="0" err="1"/>
              <a:t>презентера</a:t>
            </a:r>
            <a:r>
              <a:rPr lang="ru-RU" dirty="0"/>
              <a:t>;</a:t>
            </a:r>
          </a:p>
          <a:p>
            <a:r>
              <a:rPr lang="ru-RU" dirty="0" err="1"/>
              <a:t>Презентер</a:t>
            </a:r>
            <a:r>
              <a:rPr lang="ru-RU" dirty="0"/>
              <a:t> взаимодействует с View путем использования специального интерфейса, реализованного представлением;</a:t>
            </a:r>
          </a:p>
          <a:p>
            <a:r>
              <a:rPr lang="ru-RU" dirty="0"/>
              <a:t>Один экземпляр </a:t>
            </a:r>
            <a:r>
              <a:rPr lang="ru-RU" dirty="0" err="1"/>
              <a:t>презентера</a:t>
            </a:r>
            <a:r>
              <a:rPr lang="ru-RU" dirty="0"/>
              <a:t> связан с одним отображением.</a:t>
            </a:r>
          </a:p>
          <a:p>
            <a:r>
              <a:rPr lang="ru-RU" dirty="0"/>
              <a:t>Реализация:</a:t>
            </a:r>
          </a:p>
          <a:p>
            <a:r>
              <a:rPr lang="ru-RU" dirty="0"/>
              <a:t>Каждое представление должно реализовывать соответствующий интерфейс. Интерфейс представления определяет набор функций и событий, необходимых для взаимодействия с пользователем (например, </a:t>
            </a:r>
            <a:r>
              <a:rPr lang="ru-RU" dirty="0" err="1"/>
              <a:t>IView.ShowErrorMessage</a:t>
            </a:r>
            <a:r>
              <a:rPr lang="ru-RU" dirty="0"/>
              <a:t>(</a:t>
            </a:r>
            <a:r>
              <a:rPr lang="ru-RU" dirty="0" err="1"/>
              <a:t>string</a:t>
            </a:r>
            <a:r>
              <a:rPr lang="ru-RU" dirty="0"/>
              <a:t> </a:t>
            </a:r>
            <a:r>
              <a:rPr lang="ru-RU" dirty="0" err="1"/>
              <a:t>msg</a:t>
            </a:r>
            <a:r>
              <a:rPr lang="ru-RU" dirty="0"/>
              <a:t>)). </a:t>
            </a:r>
            <a:r>
              <a:rPr lang="ru-RU" dirty="0" err="1"/>
              <a:t>Презентер</a:t>
            </a:r>
            <a:r>
              <a:rPr lang="ru-RU" dirty="0"/>
              <a:t> должен иметь ссылку на реализацию соответствующего интерфейса, которую обычно передают в конструкторе.</a:t>
            </a:r>
          </a:p>
          <a:p>
            <a:r>
              <a:rPr lang="ru-RU" dirty="0"/>
              <a:t>Логика представления должна иметь ссылку на экземпляр </a:t>
            </a:r>
            <a:r>
              <a:rPr lang="ru-RU" dirty="0" err="1"/>
              <a:t>презентера</a:t>
            </a:r>
            <a:r>
              <a:rPr lang="ru-RU" dirty="0"/>
              <a:t>. Все события представления передаются для обработки в </a:t>
            </a:r>
            <a:r>
              <a:rPr lang="ru-RU" dirty="0" err="1"/>
              <a:t>презентер</a:t>
            </a:r>
            <a:r>
              <a:rPr lang="ru-RU" dirty="0"/>
              <a:t> и практически никогда не обрабатываются логикой представления (в т.ч. создания других представлений).</a:t>
            </a:r>
          </a:p>
          <a:p>
            <a:r>
              <a:rPr lang="ru-RU" dirty="0"/>
              <a:t>Пример использования: </a:t>
            </a:r>
            <a:r>
              <a:rPr lang="en-US" dirty="0"/>
              <a:t>Windows Forms.</a:t>
            </a:r>
          </a:p>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58</a:t>
            </a:fld>
            <a:endParaRPr lang="ru-RU"/>
          </a:p>
        </p:txBody>
      </p:sp>
    </p:spTree>
    <p:extLst>
      <p:ext uri="{BB962C8B-B14F-4D97-AF65-F5344CB8AC3E}">
        <p14:creationId xmlns:p14="http://schemas.microsoft.com/office/powerpoint/2010/main" val="2432961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59</a:t>
            </a:fld>
            <a:endParaRPr lang="ru-RU"/>
          </a:p>
        </p:txBody>
      </p:sp>
    </p:spTree>
    <p:extLst>
      <p:ext uri="{BB962C8B-B14F-4D97-AF65-F5344CB8AC3E}">
        <p14:creationId xmlns:p14="http://schemas.microsoft.com/office/powerpoint/2010/main" val="3653921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Данный подход позволяет связывать элементы представления со свойствами и событиями View-модели. Можно утверждать, что каждый слой этого паттерна не знает о существовании другого слоя.</a:t>
            </a:r>
          </a:p>
          <a:p>
            <a:endParaRPr lang="ru-RU" dirty="0"/>
          </a:p>
          <a:p>
            <a:r>
              <a:rPr lang="ru-RU" dirty="0"/>
              <a:t>Признаки View-модели:</a:t>
            </a:r>
          </a:p>
          <a:p>
            <a:r>
              <a:rPr lang="ru-RU" dirty="0"/>
              <a:t>Двухсторонняя коммуникация с представлением;</a:t>
            </a:r>
          </a:p>
          <a:p>
            <a:r>
              <a:rPr lang="ru-RU" dirty="0"/>
              <a:t>View-модель — это абстракция представления. Обычно означает, что свойства представления совпадают со свойствами View-модели / модели</a:t>
            </a:r>
          </a:p>
          <a:p>
            <a:r>
              <a:rPr lang="ru-RU" dirty="0"/>
              <a:t>View-модель не имеет ссылки на интерфейс представления (</a:t>
            </a:r>
            <a:r>
              <a:rPr lang="ru-RU" dirty="0" err="1"/>
              <a:t>IView</a:t>
            </a:r>
            <a:r>
              <a:rPr lang="ru-RU" dirty="0"/>
              <a:t>). Изменение состояния View-модели автоматически изменяет представление и наоборот, поскольку используется механизм связывания данных (</a:t>
            </a:r>
            <a:r>
              <a:rPr lang="ru-RU" dirty="0" err="1"/>
              <a:t>Bindings</a:t>
            </a:r>
            <a:r>
              <a:rPr lang="ru-RU" dirty="0"/>
              <a:t>)</a:t>
            </a:r>
          </a:p>
          <a:p>
            <a:r>
              <a:rPr lang="ru-RU" dirty="0"/>
              <a:t>Один экземпляр View-модели связан с одним отображением.</a:t>
            </a:r>
          </a:p>
          <a:p>
            <a:endParaRPr lang="ru-RU" dirty="0"/>
          </a:p>
          <a:p>
            <a:endParaRPr lang="ru-RU" dirty="0"/>
          </a:p>
          <a:p>
            <a:r>
              <a:rPr lang="ru-RU" dirty="0"/>
              <a:t>Реализация:</a:t>
            </a:r>
          </a:p>
          <a:p>
            <a:r>
              <a:rPr lang="ru-RU" dirty="0"/>
              <a:t>При использовании этого паттерна, представление не реализует соответствующий интерфейс (</a:t>
            </a:r>
            <a:r>
              <a:rPr lang="ru-RU" dirty="0" err="1"/>
              <a:t>IView</a:t>
            </a:r>
            <a:r>
              <a:rPr lang="ru-RU" dirty="0"/>
              <a:t>).</a:t>
            </a:r>
          </a:p>
          <a:p>
            <a:r>
              <a:rPr lang="ru-RU" dirty="0"/>
              <a:t>Представление должно иметь ссылку на источник данных (</a:t>
            </a:r>
            <a:r>
              <a:rPr lang="ru-RU" dirty="0" err="1"/>
              <a:t>DataContex</a:t>
            </a:r>
            <a:r>
              <a:rPr lang="ru-RU" dirty="0"/>
              <a:t>), которым в данном случае является View-модель. Элементы представления связаны (</a:t>
            </a:r>
            <a:r>
              <a:rPr lang="ru-RU" dirty="0" err="1"/>
              <a:t>Bind</a:t>
            </a:r>
            <a:r>
              <a:rPr lang="ru-RU" dirty="0"/>
              <a:t>) с соответствующими свойствами и событиями View-модели.</a:t>
            </a:r>
          </a:p>
          <a:p>
            <a:r>
              <a:rPr lang="ru-RU" dirty="0"/>
              <a:t>В свою очередь, View-модель реализует специальный интерфейс, который используется для автоматического обновления элементов представления. Примером такого интерфейса в WPF может быть </a:t>
            </a:r>
            <a:r>
              <a:rPr lang="ru-RU" dirty="0" err="1"/>
              <a:t>INotifyPropertyChanged</a:t>
            </a:r>
            <a:r>
              <a:rPr lang="ru-RU" dirty="0"/>
              <a:t>.</a:t>
            </a:r>
          </a:p>
          <a:p>
            <a:endParaRPr lang="ru-RU" dirty="0"/>
          </a:p>
          <a:p>
            <a:r>
              <a:rPr lang="ru-RU" dirty="0"/>
              <a:t>Пример использования: WPF</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60</a:t>
            </a:fld>
            <a:endParaRPr lang="ru-RU"/>
          </a:p>
        </p:txBody>
      </p:sp>
    </p:spTree>
    <p:extLst>
      <p:ext uri="{BB962C8B-B14F-4D97-AF65-F5344CB8AC3E}">
        <p14:creationId xmlns:p14="http://schemas.microsoft.com/office/powerpoint/2010/main" val="3857834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63FAC02-5901-4D7E-90A5-4DB54C8C6E87}" type="slidenum">
              <a:rPr lang="ru-RU" smtClean="0"/>
              <a:t>7</a:t>
            </a:fld>
            <a:endParaRPr lang="ru-RU"/>
          </a:p>
        </p:txBody>
      </p:sp>
    </p:spTree>
    <p:extLst>
      <p:ext uri="{BB962C8B-B14F-4D97-AF65-F5344CB8AC3E}">
        <p14:creationId xmlns:p14="http://schemas.microsoft.com/office/powerpoint/2010/main" val="320891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MVVM</a:t>
            </a:r>
          </a:p>
          <a:p>
            <a:r>
              <a:rPr lang="ru-RU" dirty="0"/>
              <a:t>Используется в ситуации, когда возможно связывание данных без необходимости ввода специальных интерфейсов представления (т.е. отсутствует необходимость реализовывать </a:t>
            </a:r>
            <a:r>
              <a:rPr lang="ru-RU" dirty="0" err="1"/>
              <a:t>IView</a:t>
            </a:r>
            <a:r>
              <a:rPr lang="ru-RU" dirty="0"/>
              <a:t>);</a:t>
            </a:r>
          </a:p>
          <a:p>
            <a:r>
              <a:rPr lang="ru-RU" dirty="0"/>
              <a:t>Частым примером является технология WPF.</a:t>
            </a:r>
          </a:p>
          <a:p>
            <a:endParaRPr lang="ru-RU" dirty="0"/>
          </a:p>
          <a:p>
            <a:r>
              <a:rPr lang="ru-RU" dirty="0"/>
              <a:t>MVP</a:t>
            </a:r>
          </a:p>
          <a:p>
            <a:r>
              <a:rPr lang="ru-RU" dirty="0"/>
              <a:t>Используется в ситуации, когда невозможно связывание данных (нельзя использовать </a:t>
            </a:r>
            <a:r>
              <a:rPr lang="ru-RU" dirty="0" err="1"/>
              <a:t>Binding</a:t>
            </a:r>
            <a:r>
              <a:rPr lang="ru-RU" dirty="0"/>
              <a:t>);</a:t>
            </a:r>
          </a:p>
          <a:p>
            <a:r>
              <a:rPr lang="ru-RU" dirty="0"/>
              <a:t>Частым примером может быть использование Windows </a:t>
            </a:r>
            <a:r>
              <a:rPr lang="ru-RU" dirty="0" err="1"/>
              <a:t>Forms</a:t>
            </a:r>
            <a:r>
              <a:rPr lang="ru-RU" dirty="0"/>
              <a:t>.</a:t>
            </a:r>
          </a:p>
          <a:p>
            <a:endParaRPr lang="ru-RU" dirty="0"/>
          </a:p>
          <a:p>
            <a:r>
              <a:rPr lang="ru-RU" dirty="0"/>
              <a:t>MVC</a:t>
            </a:r>
          </a:p>
          <a:p>
            <a:r>
              <a:rPr lang="ru-RU" dirty="0"/>
              <a:t>Используется в ситуации, когда связь между представление и другими частями приложения невозможна (и Вы не можете использовать MVVM или MVP);</a:t>
            </a:r>
          </a:p>
          <a:p>
            <a:r>
              <a:rPr lang="ru-RU" dirty="0"/>
              <a:t>Частым примером использования может служить ASP.NET MVC.</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61</a:t>
            </a:fld>
            <a:endParaRPr lang="ru-RU"/>
          </a:p>
        </p:txBody>
      </p:sp>
    </p:spTree>
    <p:extLst>
      <p:ext uri="{BB962C8B-B14F-4D97-AF65-F5344CB8AC3E}">
        <p14:creationId xmlns:p14="http://schemas.microsoft.com/office/powerpoint/2010/main" val="397006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8</a:t>
            </a:fld>
            <a:endParaRPr lang="ru-RU"/>
          </a:p>
        </p:txBody>
      </p:sp>
    </p:spTree>
    <p:extLst>
      <p:ext uri="{BB962C8B-B14F-4D97-AF65-F5344CB8AC3E}">
        <p14:creationId xmlns:p14="http://schemas.microsoft.com/office/powerpoint/2010/main" val="179746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Одиночка (</a:t>
            </a:r>
            <a:r>
              <a:rPr lang="ru-RU" dirty="0" err="1"/>
              <a:t>Singleton</a:t>
            </a:r>
            <a:r>
              <a:rPr lang="ru-RU" dirty="0"/>
              <a:t>, </a:t>
            </a:r>
            <a:r>
              <a:rPr lang="ru-RU" dirty="0" err="1"/>
              <a:t>Синглтон</a:t>
            </a:r>
            <a:r>
              <a:rPr lang="ru-RU" dirty="0"/>
              <a:t>) - порождающий паттерн, который гарантирует, что для определенного класса будет создан только один объект, а также предоставит к этому объекту точку доступа.</a:t>
            </a:r>
          </a:p>
          <a:p>
            <a:r>
              <a:rPr lang="ru-RU" dirty="0"/>
              <a:t>Когда надо использовать </a:t>
            </a:r>
            <a:r>
              <a:rPr lang="ru-RU" dirty="0" err="1"/>
              <a:t>Синглтон</a:t>
            </a:r>
            <a:r>
              <a:rPr lang="ru-RU" dirty="0"/>
              <a:t>? Когда необходимо, чтобы для класса существовал только один экземпляр</a:t>
            </a:r>
          </a:p>
          <a:p>
            <a:r>
              <a:rPr lang="ru-RU" dirty="0" err="1"/>
              <a:t>Синглтон</a:t>
            </a:r>
            <a:r>
              <a:rPr lang="ru-RU" dirty="0"/>
              <a:t> позволяет создать объект только при его необходимости. Если объект не нужен, то он не будет создан. В этом отличие </a:t>
            </a:r>
            <a:r>
              <a:rPr lang="ru-RU" dirty="0" err="1"/>
              <a:t>синглтона</a:t>
            </a:r>
            <a:r>
              <a:rPr lang="ru-RU" dirty="0"/>
              <a:t> от глобальных переменных.</a:t>
            </a:r>
            <a:endParaRPr lang="en-US" dirty="0"/>
          </a:p>
          <a:p>
            <a:r>
              <a:rPr lang="ru-RU" dirty="0"/>
              <a:t>В классе определяется статическая переменная - ссылка на конкретный экземпляр данного объекта и приватный конструктор. В статическом методе </a:t>
            </a:r>
            <a:r>
              <a:rPr lang="ru-RU" dirty="0" err="1"/>
              <a:t>getInstance</a:t>
            </a:r>
            <a:r>
              <a:rPr lang="ru-RU" dirty="0"/>
              <a:t>() этот конструктор вызывается для создания объекта, если, конечно, объект отсутствует и равен </a:t>
            </a:r>
            <a:r>
              <a:rPr lang="ru-RU" dirty="0" err="1"/>
              <a:t>null</a:t>
            </a:r>
            <a:r>
              <a:rPr lang="ru-RU" dirty="0"/>
              <a:t>.</a:t>
            </a:r>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9</a:t>
            </a:fld>
            <a:endParaRPr lang="ru-RU"/>
          </a:p>
        </p:txBody>
      </p:sp>
    </p:spTree>
    <p:extLst>
      <p:ext uri="{BB962C8B-B14F-4D97-AF65-F5344CB8AC3E}">
        <p14:creationId xmlns:p14="http://schemas.microsoft.com/office/powerpoint/2010/main" val="696526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C63FAC02-5901-4D7E-90A5-4DB54C8C6E87}" type="slidenum">
              <a:rPr lang="ru-RU" smtClean="0"/>
              <a:t>10</a:t>
            </a:fld>
            <a:endParaRPr lang="ru-RU"/>
          </a:p>
        </p:txBody>
      </p:sp>
    </p:spTree>
    <p:extLst>
      <p:ext uri="{BB962C8B-B14F-4D97-AF65-F5344CB8AC3E}">
        <p14:creationId xmlns:p14="http://schemas.microsoft.com/office/powerpoint/2010/main" val="3706588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5185743"/>
            <a:ext cx="9952581" cy="3850681"/>
          </a:xfrm>
        </p:spPr>
        <p:txBody>
          <a:bodyPr anchor="t">
            <a:noAutofit/>
          </a:bodyPr>
          <a:lstStyle>
            <a:lvl1pPr algn="l">
              <a:lnSpc>
                <a:spcPts val="7700"/>
              </a:lnSpc>
              <a:defRPr sz="8600">
                <a:solidFill>
                  <a:schemeClr val="tx2"/>
                </a:solidFill>
                <a:latin typeface="+mj-lt"/>
              </a:defRPr>
            </a:lvl1pPr>
          </a:lstStyle>
          <a:p>
            <a:r>
              <a:rPr lang="ru-RU" dirty="0"/>
              <a:t>Заголовок презентации</a:t>
            </a:r>
            <a:endParaRPr lang="en-US" dirty="0"/>
          </a:p>
        </p:txBody>
      </p:sp>
      <p:sp>
        <p:nvSpPr>
          <p:cNvPr id="3" name="Subtitle 2"/>
          <p:cNvSpPr>
            <a:spLocks noGrp="1"/>
          </p:cNvSpPr>
          <p:nvPr>
            <p:ph type="subTitle" idx="1" hasCustomPrompt="1"/>
          </p:nvPr>
        </p:nvSpPr>
        <p:spPr>
          <a:xfrm>
            <a:off x="1298516" y="9036424"/>
            <a:ext cx="9952581" cy="1999559"/>
          </a:xfrm>
        </p:spPr>
        <p:txBody>
          <a:bodyPr>
            <a:normAutofit/>
          </a:bodyPr>
          <a:lstStyle>
            <a:lvl1pPr marL="0" indent="0" algn="l">
              <a:lnSpc>
                <a:spcPct val="100000"/>
              </a:lnSpc>
              <a:spcBef>
                <a:spcPts val="0"/>
              </a:spcBef>
              <a:buNone/>
              <a:defRPr sz="4000">
                <a:solidFill>
                  <a:schemeClr val="tx2"/>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Фамилия Имя Отчество</a:t>
            </a:r>
            <a:br>
              <a:rPr lang="ru-RU" dirty="0"/>
            </a:br>
            <a:r>
              <a:rPr lang="ru-RU" dirty="0"/>
              <a:t>Должность спикера в одну</a:t>
            </a:r>
            <a:br>
              <a:rPr lang="ru-RU" dirty="0"/>
            </a:br>
            <a:r>
              <a:rPr lang="ru-RU" dirty="0"/>
              <a:t>или более строк </a:t>
            </a:r>
            <a:endParaRPr lang="en-US" dirty="0"/>
          </a:p>
        </p:txBody>
      </p:sp>
      <p:sp>
        <p:nvSpPr>
          <p:cNvPr id="4" name="Date Placeholder 3"/>
          <p:cNvSpPr>
            <a:spLocks noGrp="1"/>
          </p:cNvSpPr>
          <p:nvPr>
            <p:ph type="dt" sz="half" idx="10"/>
          </p:nvPr>
        </p:nvSpPr>
        <p:spPr>
          <a:xfrm>
            <a:off x="1300460" y="11867187"/>
            <a:ext cx="3033416" cy="730250"/>
          </a:xfrm>
        </p:spPr>
        <p:txBody>
          <a:bodyPr/>
          <a:lstStyle>
            <a:lvl1pPr>
              <a:defRPr>
                <a:solidFill>
                  <a:schemeClr val="accent1"/>
                </a:solidFill>
              </a:defRPr>
            </a:lvl1pPr>
          </a:lstStyle>
          <a:p>
            <a:endParaRPr lang="ru-RU" dirty="0"/>
          </a:p>
        </p:txBody>
      </p:sp>
    </p:spTree>
    <p:extLst>
      <p:ext uri="{BB962C8B-B14F-4D97-AF65-F5344CB8AC3E}">
        <p14:creationId xmlns:p14="http://schemas.microsoft.com/office/powerpoint/2010/main" val="4060560649"/>
      </p:ext>
    </p:extLst>
  </p:cSld>
  <p:clrMapOvr>
    <a:masterClrMapping/>
  </p:clrMapOvr>
  <p:extLst>
    <p:ext uri="{DCECCB84-F9BA-43D5-87BE-67443E8EF086}">
      <p15:sldGuideLst xmlns:p15="http://schemas.microsoft.com/office/powerpoint/2012/main">
        <p15:guide id="1" pos="8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8" name="Текст 6"/>
          <p:cNvSpPr>
            <a:spLocks noGrp="1"/>
          </p:cNvSpPr>
          <p:nvPr>
            <p:ph type="body" sz="quarter" idx="12" hasCustomPrompt="1"/>
          </p:nvPr>
        </p:nvSpPr>
        <p:spPr>
          <a:xfrm>
            <a:off x="1298516" y="7924800"/>
            <a:ext cx="6936767" cy="3795712"/>
          </a:xfrm>
        </p:spPr>
        <p:txBody>
          <a:bodyPr>
            <a:noAutofit/>
          </a:bodyPr>
          <a:lstStyle>
            <a:lvl1pPr marL="0" indent="0">
              <a:lnSpc>
                <a:spcPct val="100000"/>
              </a:lnSpc>
              <a:spcBef>
                <a:spcPts val="0"/>
              </a:spcBef>
              <a:buNone/>
              <a:defRPr sz="3000" b="0">
                <a:solidFill>
                  <a:schemeClr val="tx2"/>
                </a:solidFill>
                <a:latin typeface="TT Norms Pro" panose="020B0103030101020204" pitchFamily="34" charset="0"/>
              </a:defRPr>
            </a:lvl1pPr>
          </a:lstStyle>
          <a:p>
            <a:pPr lvl="0"/>
            <a:r>
              <a:rPr lang="ru-RU" dirty="0"/>
              <a:t>Управление науки формирует приоритетные направления научно-исследовательской деятельности университета </a:t>
            </a:r>
            <a:br>
              <a:rPr lang="ru-RU" dirty="0"/>
            </a:br>
            <a:r>
              <a:rPr lang="ru-RU" dirty="0"/>
              <a:t>с целью создания и освоения </a:t>
            </a:r>
            <a:br>
              <a:rPr lang="ru-RU" dirty="0"/>
            </a:br>
            <a:r>
              <a:rPr lang="ru-RU" dirty="0"/>
              <a:t>новых технологий, становления </a:t>
            </a:r>
            <a:br>
              <a:rPr lang="ru-RU" dirty="0"/>
            </a:br>
            <a:r>
              <a:rPr lang="ru-RU" dirty="0"/>
              <a:t>и развития научных школ</a:t>
            </a:r>
          </a:p>
        </p:txBody>
      </p:sp>
      <p:sp>
        <p:nvSpPr>
          <p:cNvPr id="9" name="Текст 6"/>
          <p:cNvSpPr>
            <a:spLocks noGrp="1"/>
          </p:cNvSpPr>
          <p:nvPr>
            <p:ph type="body" sz="quarter" idx="13" hasCustomPrompt="1"/>
          </p:nvPr>
        </p:nvSpPr>
        <p:spPr>
          <a:xfrm>
            <a:off x="1338232" y="7037794"/>
            <a:ext cx="6897051" cy="593557"/>
          </a:xfrm>
        </p:spPr>
        <p:txBody>
          <a:bodyPr>
            <a:noAutofit/>
          </a:bodyPr>
          <a:lstStyle>
            <a:lvl1pPr marL="0" indent="0">
              <a:lnSpc>
                <a:spcPct val="100000"/>
              </a:lnSpc>
              <a:spcBef>
                <a:spcPts val="0"/>
              </a:spcBef>
              <a:buNone/>
              <a:defRPr sz="4000">
                <a:solidFill>
                  <a:schemeClr val="accent1"/>
                </a:solidFill>
              </a:defRPr>
            </a:lvl1pPr>
          </a:lstStyle>
          <a:p>
            <a:pPr lvl="0"/>
            <a:r>
              <a:rPr lang="ru-RU" dirty="0"/>
              <a:t>Достижения науки</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8674101" y="7037794"/>
            <a:ext cx="6937374" cy="593557"/>
          </a:xfrm>
        </p:spPr>
        <p:txBody>
          <a:bodyPr>
            <a:noAutofit/>
          </a:bodyPr>
          <a:lstStyle>
            <a:lvl1pPr marL="0" indent="0">
              <a:lnSpc>
                <a:spcPct val="100000"/>
              </a:lnSpc>
              <a:spcBef>
                <a:spcPts val="0"/>
              </a:spcBef>
              <a:buNone/>
              <a:defRPr sz="4000">
                <a:solidFill>
                  <a:schemeClr val="accent1"/>
                </a:solidFill>
              </a:defRPr>
            </a:lvl1pPr>
          </a:lstStyle>
          <a:p>
            <a:pPr lvl="0"/>
            <a:r>
              <a:rPr lang="ru-RU" dirty="0"/>
              <a:t>Научное сообщество</a:t>
            </a:r>
          </a:p>
        </p:txBody>
      </p:sp>
      <p:sp>
        <p:nvSpPr>
          <p:cNvPr id="21" name="Текст 6"/>
          <p:cNvSpPr>
            <a:spLocks noGrp="1"/>
          </p:cNvSpPr>
          <p:nvPr>
            <p:ph type="body" sz="quarter" idx="23" hasCustomPrompt="1"/>
          </p:nvPr>
        </p:nvSpPr>
        <p:spPr>
          <a:xfrm>
            <a:off x="16054389" y="7037793"/>
            <a:ext cx="6937374" cy="593557"/>
          </a:xfrm>
        </p:spPr>
        <p:txBody>
          <a:bodyPr>
            <a:noAutofit/>
          </a:bodyPr>
          <a:lstStyle>
            <a:lvl1pPr marL="0" indent="0">
              <a:lnSpc>
                <a:spcPct val="100000"/>
              </a:lnSpc>
              <a:spcBef>
                <a:spcPts val="0"/>
              </a:spcBef>
              <a:buNone/>
              <a:defRPr sz="4000">
                <a:solidFill>
                  <a:schemeClr val="accent1"/>
                </a:solidFill>
              </a:defRPr>
            </a:lvl1pPr>
          </a:lstStyle>
          <a:p>
            <a:pPr lvl="0"/>
            <a:r>
              <a:rPr lang="ru-RU" dirty="0"/>
              <a:t>События отрасли</a:t>
            </a:r>
          </a:p>
        </p:txBody>
      </p:sp>
      <p:sp>
        <p:nvSpPr>
          <p:cNvPr id="22" name="Текст 6"/>
          <p:cNvSpPr>
            <a:spLocks noGrp="1"/>
          </p:cNvSpPr>
          <p:nvPr>
            <p:ph type="body" sz="quarter" idx="24" hasCustomPrompt="1"/>
          </p:nvPr>
        </p:nvSpPr>
        <p:spPr>
          <a:xfrm>
            <a:off x="8674101" y="7924800"/>
            <a:ext cx="6936767" cy="3795712"/>
          </a:xfrm>
        </p:spPr>
        <p:txBody>
          <a:bodyPr>
            <a:noAutofit/>
          </a:bodyPr>
          <a:lstStyle>
            <a:lvl1pPr marL="0" indent="0">
              <a:lnSpc>
                <a:spcPct val="100000"/>
              </a:lnSpc>
              <a:spcBef>
                <a:spcPts val="0"/>
              </a:spcBef>
              <a:buNone/>
              <a:defRPr sz="3000" b="0">
                <a:solidFill>
                  <a:schemeClr val="tx2"/>
                </a:solidFill>
                <a:latin typeface="TT Norms Pro" panose="020B0103030101020204" pitchFamily="34" charset="0"/>
              </a:defRPr>
            </a:lvl1pPr>
          </a:lstStyle>
          <a:p>
            <a:pPr lvl="0"/>
            <a:r>
              <a:rPr lang="ru-RU" dirty="0"/>
              <a:t>Управление науки занимается развитием научно-технического потенциала подразделений университета, отдельных сотрудников и университета</a:t>
            </a:r>
            <a:br>
              <a:rPr lang="ru-RU" dirty="0"/>
            </a:br>
            <a:r>
              <a:rPr lang="ru-RU" dirty="0"/>
              <a:t>в целом, способствует правовой охране</a:t>
            </a:r>
          </a:p>
        </p:txBody>
      </p:sp>
      <p:sp>
        <p:nvSpPr>
          <p:cNvPr id="23" name="Текст 6"/>
          <p:cNvSpPr>
            <a:spLocks noGrp="1"/>
          </p:cNvSpPr>
          <p:nvPr>
            <p:ph type="body" sz="quarter" idx="25" hasCustomPrompt="1"/>
          </p:nvPr>
        </p:nvSpPr>
        <p:spPr>
          <a:xfrm>
            <a:off x="16054996" y="7924800"/>
            <a:ext cx="6936767" cy="3795712"/>
          </a:xfrm>
        </p:spPr>
        <p:txBody>
          <a:bodyPr>
            <a:noAutofit/>
          </a:bodyPr>
          <a:lstStyle>
            <a:lvl1pPr marL="0" indent="0">
              <a:lnSpc>
                <a:spcPct val="100000"/>
              </a:lnSpc>
              <a:spcBef>
                <a:spcPts val="0"/>
              </a:spcBef>
              <a:buNone/>
              <a:defRPr sz="3000" b="0">
                <a:solidFill>
                  <a:schemeClr val="tx2"/>
                </a:solidFill>
                <a:latin typeface="TT Norms Pro" panose="020B0103030101020204" pitchFamily="34" charset="0"/>
              </a:defRPr>
            </a:lvl1pPr>
          </a:lstStyle>
          <a:p>
            <a:pPr lvl="0"/>
            <a:r>
              <a:rPr lang="ru-RU" dirty="0"/>
              <a:t>Информация о реализуемых образовательных программах,</a:t>
            </a:r>
            <a:br>
              <a:rPr lang="ru-RU" dirty="0"/>
            </a:br>
            <a:r>
              <a:rPr lang="ru-RU" dirty="0"/>
              <a:t>в том числе о реализуемых адаптированных образователь-</a:t>
            </a:r>
            <a:br>
              <a:rPr lang="ru-RU" dirty="0"/>
            </a:br>
            <a:r>
              <a:rPr lang="ru-RU" dirty="0" err="1"/>
              <a:t>ных</a:t>
            </a:r>
            <a:r>
              <a:rPr lang="ru-RU" dirty="0"/>
              <a:t> программах, с указанием </a:t>
            </a:r>
            <a:br>
              <a:rPr lang="ru-RU" dirty="0"/>
            </a:br>
            <a:r>
              <a:rPr lang="ru-RU" dirty="0"/>
              <a:t>в отношении каждой </a:t>
            </a:r>
            <a:r>
              <a:rPr lang="ru-RU" dirty="0" err="1"/>
              <a:t>образо</a:t>
            </a:r>
            <a:r>
              <a:rPr lang="ru-RU" dirty="0"/>
              <a:t>-</a:t>
            </a:r>
            <a:br>
              <a:rPr lang="ru-RU" dirty="0"/>
            </a:br>
            <a:r>
              <a:rPr lang="ru-RU" dirty="0" err="1"/>
              <a:t>вательной</a:t>
            </a:r>
            <a:r>
              <a:rPr lang="ru-RU" dirty="0"/>
              <a:t> программы</a:t>
            </a:r>
          </a:p>
        </p:txBody>
      </p:sp>
      <p:pic>
        <p:nvPicPr>
          <p:cNvPr id="3" name="Рисунок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0650" y="4776190"/>
            <a:ext cx="2217600" cy="1839600"/>
          </a:xfrm>
          <a:prstGeom prst="rect">
            <a:avLst/>
          </a:prstGeom>
        </p:spPr>
      </p:pic>
      <p:pic>
        <p:nvPicPr>
          <p:cNvPr id="4" name="Рисунок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2351" y="4599790"/>
            <a:ext cx="1764000" cy="2016000"/>
          </a:xfrm>
          <a:prstGeom prst="rect">
            <a:avLst/>
          </a:prstGeom>
        </p:spPr>
      </p:pic>
      <p:pic>
        <p:nvPicPr>
          <p:cNvPr id="6" name="Рисунок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116300" y="4401790"/>
            <a:ext cx="1924670" cy="2214000"/>
          </a:xfrm>
          <a:prstGeom prst="rect">
            <a:avLst/>
          </a:prstGeom>
        </p:spPr>
      </p:pic>
    </p:spTree>
    <p:extLst>
      <p:ext uri="{BB962C8B-B14F-4D97-AF65-F5344CB8AC3E}">
        <p14:creationId xmlns:p14="http://schemas.microsoft.com/office/powerpoint/2010/main" val="1188035077"/>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Акцентные плашки">
    <p:spTree>
      <p:nvGrpSpPr>
        <p:cNvPr id="1" name=""/>
        <p:cNvGrpSpPr/>
        <p:nvPr/>
      </p:nvGrpSpPr>
      <p:grpSpPr>
        <a:xfrm>
          <a:off x="0" y="0"/>
          <a:ext cx="0" cy="0"/>
          <a:chOff x="0" y="0"/>
          <a:chExt cx="0" cy="0"/>
        </a:xfrm>
      </p:grpSpPr>
      <p:sp>
        <p:nvSpPr>
          <p:cNvPr id="7" name="Прямоугольник 6"/>
          <p:cNvSpPr/>
          <p:nvPr userDrawn="1"/>
        </p:nvSpPr>
        <p:spPr>
          <a:xfrm>
            <a:off x="12442825" y="4707604"/>
            <a:ext cx="11939588" cy="571274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8" name="Текст 6"/>
          <p:cNvSpPr>
            <a:spLocks noGrp="1"/>
          </p:cNvSpPr>
          <p:nvPr>
            <p:ph type="body" sz="quarter" idx="12" hasCustomPrompt="1"/>
          </p:nvPr>
        </p:nvSpPr>
        <p:spPr>
          <a:xfrm>
            <a:off x="1297765" y="4572755"/>
            <a:ext cx="10627535" cy="7700207"/>
          </a:xfrm>
        </p:spPr>
        <p:txBody>
          <a:bodyPr>
            <a:noAutofit/>
          </a:bodyPr>
          <a:lstStyle>
            <a:lvl1pPr marL="0" indent="0">
              <a:lnSpc>
                <a:spcPct val="100000"/>
              </a:lnSpc>
              <a:spcBef>
                <a:spcPts val="0"/>
              </a:spcBef>
              <a:buNone/>
              <a:defRPr sz="4000" b="0">
                <a:solidFill>
                  <a:schemeClr val="tx2"/>
                </a:solidFill>
                <a:latin typeface="TT Norms Pro Medium" panose="020B0103030101020204" pitchFamily="34" charset="0"/>
              </a:defRPr>
            </a:lvl1pPr>
          </a:lstStyle>
          <a:p>
            <a:pPr lvl="0"/>
            <a:r>
              <a:rPr lang="en-US" dirty="0"/>
              <a:t>Lorem Ipsum is simply dummy text </a:t>
            </a:r>
            <a:br>
              <a:rPr lang="en-US" dirty="0"/>
            </a:br>
            <a:r>
              <a:rPr lang="en-US" dirty="0"/>
              <a:t>of the printing and typesetting industry</a:t>
            </a:r>
          </a:p>
          <a:p>
            <a:pPr lvl="0"/>
            <a:r>
              <a:rPr lang="en-US" dirty="0"/>
              <a:t>Lorem Ipsum has been the industry's standard dummy text ever since the 1500s, when an unknown printer took a galley </a:t>
            </a:r>
            <a:br>
              <a:rPr lang="en-US" dirty="0"/>
            </a:br>
            <a:r>
              <a:rPr lang="en-US" dirty="0"/>
              <a:t>of type and scrambled it to make a type </a:t>
            </a:r>
            <a:br>
              <a:rPr lang="en-US" dirty="0"/>
            </a:br>
            <a:r>
              <a:rPr lang="en-US" dirty="0"/>
              <a:t>specimen book. It has survived not only </a:t>
            </a:r>
            <a:br>
              <a:rPr lang="en-US" dirty="0"/>
            </a:br>
            <a:r>
              <a:rPr lang="en-US" dirty="0"/>
              <a:t>five centuries, but also the leap into electronic typesetting, remaining essentially unchanged. It was </a:t>
            </a:r>
            <a:r>
              <a:rPr lang="en-US" dirty="0" err="1"/>
              <a:t>popularised</a:t>
            </a:r>
            <a:endParaRPr lang="en-US" dirty="0"/>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1" name="Текст 6"/>
          <p:cNvSpPr>
            <a:spLocks noGrp="1"/>
          </p:cNvSpPr>
          <p:nvPr>
            <p:ph type="body" sz="quarter" idx="23" hasCustomPrompt="1"/>
          </p:nvPr>
        </p:nvSpPr>
        <p:spPr>
          <a:xfrm>
            <a:off x="16035339" y="5373052"/>
            <a:ext cx="6937374" cy="1180148"/>
          </a:xfrm>
        </p:spPr>
        <p:txBody>
          <a:bodyPr>
            <a:noAutofit/>
          </a:bodyPr>
          <a:lstStyle>
            <a:lvl1pPr marL="0" indent="0">
              <a:lnSpc>
                <a:spcPct val="100000"/>
              </a:lnSpc>
              <a:spcBef>
                <a:spcPts val="0"/>
              </a:spcBef>
              <a:buNone/>
              <a:defRPr sz="7300">
                <a:solidFill>
                  <a:schemeClr val="bg2"/>
                </a:solidFill>
                <a:latin typeface="+mj-lt"/>
              </a:defRPr>
            </a:lvl1pPr>
          </a:lstStyle>
          <a:p>
            <a:pPr lvl="0"/>
            <a:r>
              <a:rPr lang="ru-RU" dirty="0"/>
              <a:t>1-е место</a:t>
            </a:r>
          </a:p>
        </p:txBody>
      </p:sp>
      <p:sp>
        <p:nvSpPr>
          <p:cNvPr id="23" name="Текст 6"/>
          <p:cNvSpPr>
            <a:spLocks noGrp="1"/>
          </p:cNvSpPr>
          <p:nvPr>
            <p:ph type="body" sz="quarter" idx="25" hasCustomPrompt="1"/>
          </p:nvPr>
        </p:nvSpPr>
        <p:spPr>
          <a:xfrm>
            <a:off x="16035946" y="6648450"/>
            <a:ext cx="6936767" cy="3314700"/>
          </a:xfrm>
        </p:spPr>
        <p:txBody>
          <a:bodyPr>
            <a:noAutofit/>
          </a:bodyPr>
          <a:lstStyle>
            <a:lvl1pPr marL="0" indent="0">
              <a:lnSpc>
                <a:spcPct val="100000"/>
              </a:lnSpc>
              <a:spcBef>
                <a:spcPts val="0"/>
              </a:spcBef>
              <a:buNone/>
              <a:defRPr sz="4000" b="0">
                <a:solidFill>
                  <a:schemeClr val="bg2"/>
                </a:solidFill>
                <a:latin typeface="TT Norms Pro" panose="020B0103030101020204" pitchFamily="34" charset="0"/>
              </a:defRPr>
            </a:lvl1pPr>
          </a:lstStyle>
          <a:p>
            <a:pPr lvl="0"/>
            <a:r>
              <a:rPr lang="ru-RU" dirty="0" err="1"/>
              <a:t>cреди</a:t>
            </a:r>
            <a:r>
              <a:rPr lang="ru-RU" dirty="0"/>
              <a:t> вузов Проекта 5–100 </a:t>
            </a:r>
            <a:br>
              <a:rPr lang="ru-RU" dirty="0"/>
            </a:br>
            <a:r>
              <a:rPr lang="ru-RU" dirty="0"/>
              <a:t>по количеству публикаций </a:t>
            </a:r>
            <a:br>
              <a:rPr lang="ru-RU" dirty="0"/>
            </a:br>
            <a:r>
              <a:rPr lang="ru-RU" dirty="0"/>
              <a:t>в материаловедении </a:t>
            </a:r>
            <a:br>
              <a:rPr lang="ru-RU" dirty="0"/>
            </a:br>
            <a:r>
              <a:rPr lang="ru-RU" dirty="0"/>
              <a:t>в журналах первого квартиля по SNIP</a:t>
            </a:r>
          </a:p>
        </p:txBody>
      </p:sp>
      <p:pic>
        <p:nvPicPr>
          <p:cNvPr id="10" name="Рисунок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193279" y="5430202"/>
            <a:ext cx="2167200" cy="1813027"/>
          </a:xfrm>
          <a:prstGeom prst="rect">
            <a:avLst/>
          </a:prstGeom>
        </p:spPr>
      </p:pic>
    </p:spTree>
    <p:extLst>
      <p:ext uri="{BB962C8B-B14F-4D97-AF65-F5344CB8AC3E}">
        <p14:creationId xmlns:p14="http://schemas.microsoft.com/office/powerpoint/2010/main" val="1613415236"/>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Акцентные плашки 1">
    <p:spTree>
      <p:nvGrpSpPr>
        <p:cNvPr id="1" name=""/>
        <p:cNvGrpSpPr/>
        <p:nvPr/>
      </p:nvGrpSpPr>
      <p:grpSpPr>
        <a:xfrm>
          <a:off x="0" y="0"/>
          <a:ext cx="0" cy="0"/>
          <a:chOff x="0" y="0"/>
          <a:chExt cx="0" cy="0"/>
        </a:xfrm>
      </p:grpSpPr>
      <p:sp>
        <p:nvSpPr>
          <p:cNvPr id="26" name="Прямоугольник 25"/>
          <p:cNvSpPr/>
          <p:nvPr userDrawn="1"/>
        </p:nvSpPr>
        <p:spPr>
          <a:xfrm>
            <a:off x="0" y="4707604"/>
            <a:ext cx="24382413" cy="737009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8" name="Текст 6"/>
          <p:cNvSpPr>
            <a:spLocks noGrp="1"/>
          </p:cNvSpPr>
          <p:nvPr>
            <p:ph type="body" sz="quarter" idx="12" hasCustomPrompt="1"/>
          </p:nvPr>
        </p:nvSpPr>
        <p:spPr>
          <a:xfrm>
            <a:off x="1297765" y="6553200"/>
            <a:ext cx="10627535" cy="2057400"/>
          </a:xfrm>
        </p:spPr>
        <p:txBody>
          <a:bodyPr>
            <a:noAutofit/>
          </a:bodyPr>
          <a:lstStyle>
            <a:lvl1pPr marL="0" indent="0">
              <a:lnSpc>
                <a:spcPct val="100000"/>
              </a:lnSpc>
              <a:spcBef>
                <a:spcPts val="0"/>
              </a:spcBef>
              <a:buNone/>
              <a:defRPr sz="4000" b="0" baseline="0">
                <a:solidFill>
                  <a:schemeClr val="bg2"/>
                </a:solidFill>
                <a:latin typeface="TT Norms Pro Medium" panose="020B0103030101020204" pitchFamily="34" charset="0"/>
              </a:defRPr>
            </a:lvl1pPr>
          </a:lstStyle>
          <a:p>
            <a:pPr lvl="0"/>
            <a:r>
              <a:rPr lang="en-US" dirty="0"/>
              <a:t>Lorem Ipsum is simply dummy text </a:t>
            </a:r>
            <a:br>
              <a:rPr lang="en-US" dirty="0"/>
            </a:br>
            <a:r>
              <a:rPr lang="en-US" dirty="0"/>
              <a:t>of the printing and typesetting industry</a:t>
            </a:r>
          </a:p>
          <a:p>
            <a:pPr lvl="0"/>
            <a:r>
              <a:rPr lang="en-US" dirty="0"/>
              <a:t>Lorem Ipsum is simply</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14" name="Текст 6"/>
          <p:cNvSpPr>
            <a:spLocks noGrp="1"/>
          </p:cNvSpPr>
          <p:nvPr>
            <p:ph type="body" sz="quarter" idx="26" hasCustomPrompt="1"/>
          </p:nvPr>
        </p:nvSpPr>
        <p:spPr>
          <a:xfrm>
            <a:off x="1297765" y="5646681"/>
            <a:ext cx="10627535" cy="1039869"/>
          </a:xfrm>
        </p:spPr>
        <p:txBody>
          <a:bodyPr>
            <a:noAutofit/>
          </a:bodyPr>
          <a:lstStyle>
            <a:lvl1pPr marL="0" indent="0">
              <a:lnSpc>
                <a:spcPct val="100000"/>
              </a:lnSpc>
              <a:spcBef>
                <a:spcPts val="0"/>
              </a:spcBef>
              <a:buNone/>
              <a:defRPr sz="5200" b="0" baseline="0">
                <a:solidFill>
                  <a:schemeClr val="accent2"/>
                </a:solidFill>
                <a:latin typeface="TT Norms Pro Medium" panose="020B0103030101020204" pitchFamily="34" charset="0"/>
              </a:defRPr>
            </a:lvl1pPr>
          </a:lstStyle>
          <a:p>
            <a:pPr lvl="0"/>
            <a:r>
              <a:rPr lang="en-US" dirty="0"/>
              <a:t>Lorem Ipsum Lorem</a:t>
            </a:r>
          </a:p>
        </p:txBody>
      </p:sp>
      <p:sp>
        <p:nvSpPr>
          <p:cNvPr id="20" name="Текст 6"/>
          <p:cNvSpPr>
            <a:spLocks noGrp="1"/>
          </p:cNvSpPr>
          <p:nvPr>
            <p:ph type="body" sz="quarter" idx="27" hasCustomPrompt="1"/>
          </p:nvPr>
        </p:nvSpPr>
        <p:spPr>
          <a:xfrm>
            <a:off x="1297765" y="9692640"/>
            <a:ext cx="10627535" cy="2057400"/>
          </a:xfrm>
        </p:spPr>
        <p:txBody>
          <a:bodyPr>
            <a:noAutofit/>
          </a:bodyPr>
          <a:lstStyle>
            <a:lvl1pPr marL="0" indent="0">
              <a:lnSpc>
                <a:spcPct val="100000"/>
              </a:lnSpc>
              <a:spcBef>
                <a:spcPts val="0"/>
              </a:spcBef>
              <a:buNone/>
              <a:defRPr sz="4000" b="0" baseline="0">
                <a:solidFill>
                  <a:schemeClr val="bg2"/>
                </a:solidFill>
                <a:latin typeface="TT Norms Pro Medium" panose="020B0103030101020204" pitchFamily="34" charset="0"/>
              </a:defRPr>
            </a:lvl1pPr>
          </a:lstStyle>
          <a:p>
            <a:pPr lvl="0"/>
            <a:r>
              <a:rPr lang="en-US" dirty="0"/>
              <a:t>Lorem Ipsum is simply dummy text </a:t>
            </a:r>
            <a:br>
              <a:rPr lang="en-US" dirty="0"/>
            </a:br>
            <a:r>
              <a:rPr lang="en-US" dirty="0"/>
              <a:t>of the printing and typesetting industry</a:t>
            </a:r>
          </a:p>
        </p:txBody>
      </p:sp>
      <p:sp>
        <p:nvSpPr>
          <p:cNvPr id="22" name="Текст 6"/>
          <p:cNvSpPr>
            <a:spLocks noGrp="1"/>
          </p:cNvSpPr>
          <p:nvPr>
            <p:ph type="body" sz="quarter" idx="28" hasCustomPrompt="1"/>
          </p:nvPr>
        </p:nvSpPr>
        <p:spPr>
          <a:xfrm>
            <a:off x="1297765" y="8786121"/>
            <a:ext cx="10627535" cy="1039869"/>
          </a:xfrm>
        </p:spPr>
        <p:txBody>
          <a:bodyPr>
            <a:noAutofit/>
          </a:bodyPr>
          <a:lstStyle>
            <a:lvl1pPr marL="0" indent="0">
              <a:lnSpc>
                <a:spcPct val="100000"/>
              </a:lnSpc>
              <a:spcBef>
                <a:spcPts val="0"/>
              </a:spcBef>
              <a:buNone/>
              <a:defRPr sz="5200" b="0" baseline="0">
                <a:solidFill>
                  <a:schemeClr val="accent2"/>
                </a:solidFill>
                <a:latin typeface="TT Norms Pro Medium" panose="020B0103030101020204" pitchFamily="34" charset="0"/>
              </a:defRPr>
            </a:lvl1pPr>
          </a:lstStyle>
          <a:p>
            <a:pPr lvl="0"/>
            <a:r>
              <a:rPr lang="en-US" dirty="0"/>
              <a:t>Lorem Ipsum Lorem</a:t>
            </a:r>
          </a:p>
        </p:txBody>
      </p:sp>
      <p:sp>
        <p:nvSpPr>
          <p:cNvPr id="24" name="Текст 6"/>
          <p:cNvSpPr>
            <a:spLocks noGrp="1"/>
          </p:cNvSpPr>
          <p:nvPr>
            <p:ph type="body" sz="quarter" idx="29" hasCustomPrompt="1"/>
          </p:nvPr>
        </p:nvSpPr>
        <p:spPr>
          <a:xfrm>
            <a:off x="12364228" y="6553200"/>
            <a:ext cx="10627535" cy="5196840"/>
          </a:xfrm>
        </p:spPr>
        <p:txBody>
          <a:bodyPr>
            <a:noAutofit/>
          </a:bodyPr>
          <a:lstStyle>
            <a:lvl1pPr marL="0" indent="0">
              <a:lnSpc>
                <a:spcPct val="100000"/>
              </a:lnSpc>
              <a:spcBef>
                <a:spcPts val="0"/>
              </a:spcBef>
              <a:buNone/>
              <a:defRPr sz="4000" b="0" baseline="0">
                <a:solidFill>
                  <a:schemeClr val="bg2"/>
                </a:solidFill>
                <a:latin typeface="TT Norms Pro Medium" panose="020B0103030101020204" pitchFamily="34" charset="0"/>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a:t>
            </a:r>
            <a:br>
              <a:rPr lang="en-US" dirty="0"/>
            </a:br>
            <a:r>
              <a:rPr lang="en-US" dirty="0"/>
              <a:t>It has survived not only five centuries</a:t>
            </a:r>
          </a:p>
        </p:txBody>
      </p:sp>
      <p:sp>
        <p:nvSpPr>
          <p:cNvPr id="25" name="Текст 6"/>
          <p:cNvSpPr>
            <a:spLocks noGrp="1"/>
          </p:cNvSpPr>
          <p:nvPr>
            <p:ph type="body" sz="quarter" idx="30" hasCustomPrompt="1"/>
          </p:nvPr>
        </p:nvSpPr>
        <p:spPr>
          <a:xfrm>
            <a:off x="12364228" y="5646681"/>
            <a:ext cx="10627535" cy="1039869"/>
          </a:xfrm>
        </p:spPr>
        <p:txBody>
          <a:bodyPr>
            <a:noAutofit/>
          </a:bodyPr>
          <a:lstStyle>
            <a:lvl1pPr marL="0" indent="0">
              <a:lnSpc>
                <a:spcPct val="100000"/>
              </a:lnSpc>
              <a:spcBef>
                <a:spcPts val="0"/>
              </a:spcBef>
              <a:buNone/>
              <a:defRPr sz="5200" b="0" baseline="0">
                <a:solidFill>
                  <a:schemeClr val="accent2"/>
                </a:solidFill>
                <a:latin typeface="TT Norms Pro Medium" panose="020B0103030101020204" pitchFamily="34" charset="0"/>
              </a:defRPr>
            </a:lvl1pPr>
          </a:lstStyle>
          <a:p>
            <a:pPr lvl="0"/>
            <a:r>
              <a:rPr lang="en-US" dirty="0"/>
              <a:t>Lorem Ipsum Lorem</a:t>
            </a:r>
          </a:p>
        </p:txBody>
      </p:sp>
    </p:spTree>
    <p:extLst>
      <p:ext uri="{BB962C8B-B14F-4D97-AF65-F5344CB8AC3E}">
        <p14:creationId xmlns:p14="http://schemas.microsoft.com/office/powerpoint/2010/main" val="766217413"/>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Акцентные плашки 2">
    <p:spTree>
      <p:nvGrpSpPr>
        <p:cNvPr id="1" name=""/>
        <p:cNvGrpSpPr/>
        <p:nvPr/>
      </p:nvGrpSpPr>
      <p:grpSpPr>
        <a:xfrm>
          <a:off x="0" y="0"/>
          <a:ext cx="0" cy="0"/>
          <a:chOff x="0" y="0"/>
          <a:chExt cx="0" cy="0"/>
        </a:xfrm>
      </p:grpSpPr>
      <p:sp>
        <p:nvSpPr>
          <p:cNvPr id="26" name="Прямоугольник 25"/>
          <p:cNvSpPr/>
          <p:nvPr userDrawn="1"/>
        </p:nvSpPr>
        <p:spPr>
          <a:xfrm>
            <a:off x="1" y="3907504"/>
            <a:ext cx="11668538" cy="737009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7" hasCustomPrompt="1"/>
          </p:nvPr>
        </p:nvSpPr>
        <p:spPr>
          <a:xfrm>
            <a:off x="1297766" y="5697107"/>
            <a:ext cx="9217834" cy="5076910"/>
          </a:xfrm>
        </p:spPr>
        <p:txBody>
          <a:bodyPr>
            <a:noAutofit/>
          </a:bodyPr>
          <a:lstStyle>
            <a:lvl1pPr marL="0" indent="0">
              <a:lnSpc>
                <a:spcPct val="100000"/>
              </a:lnSpc>
              <a:spcBef>
                <a:spcPts val="0"/>
              </a:spcBef>
              <a:buNone/>
              <a:defRPr sz="4000" b="0" baseline="0">
                <a:solidFill>
                  <a:schemeClr val="bg2"/>
                </a:solidFill>
                <a:latin typeface="TT Norms Pro Medium" panose="020B0103030101020204" pitchFamily="34" charset="0"/>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a:t>
            </a:r>
          </a:p>
        </p:txBody>
      </p:sp>
      <p:sp>
        <p:nvSpPr>
          <p:cNvPr id="22" name="Текст 6"/>
          <p:cNvSpPr>
            <a:spLocks noGrp="1"/>
          </p:cNvSpPr>
          <p:nvPr>
            <p:ph type="body" sz="quarter" idx="28" hasCustomPrompt="1"/>
          </p:nvPr>
        </p:nvSpPr>
        <p:spPr>
          <a:xfrm>
            <a:off x="1297765" y="4790588"/>
            <a:ext cx="9217835" cy="1039869"/>
          </a:xfrm>
        </p:spPr>
        <p:txBody>
          <a:bodyPr>
            <a:noAutofit/>
          </a:bodyPr>
          <a:lstStyle>
            <a:lvl1pPr marL="0" indent="0">
              <a:lnSpc>
                <a:spcPct val="100000"/>
              </a:lnSpc>
              <a:spcBef>
                <a:spcPts val="0"/>
              </a:spcBef>
              <a:buNone/>
              <a:defRPr sz="5200" b="0" baseline="0">
                <a:solidFill>
                  <a:schemeClr val="accent2"/>
                </a:solidFill>
                <a:latin typeface="TT Norms Pro Medium" panose="020B0103030101020204" pitchFamily="34" charset="0"/>
              </a:defRPr>
            </a:lvl1pPr>
          </a:lstStyle>
          <a:p>
            <a:pPr lvl="0"/>
            <a:r>
              <a:rPr lang="en-US" dirty="0"/>
              <a:t>Lorem Ipsum Lorem</a:t>
            </a:r>
          </a:p>
        </p:txBody>
      </p:sp>
      <p:sp>
        <p:nvSpPr>
          <p:cNvPr id="21" name="Текст 6"/>
          <p:cNvSpPr>
            <a:spLocks noGrp="1"/>
          </p:cNvSpPr>
          <p:nvPr>
            <p:ph type="body" sz="quarter" idx="15" hasCustomPrompt="1"/>
          </p:nvPr>
        </p:nvSpPr>
        <p:spPr>
          <a:xfrm>
            <a:off x="12297582" y="4370696"/>
            <a:ext cx="3749905" cy="2097488"/>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62%</a:t>
            </a:r>
            <a:endParaRPr lang="ru-RU" dirty="0"/>
          </a:p>
        </p:txBody>
      </p:sp>
      <p:sp>
        <p:nvSpPr>
          <p:cNvPr id="23" name="Текст 6"/>
          <p:cNvSpPr>
            <a:spLocks noGrp="1"/>
          </p:cNvSpPr>
          <p:nvPr>
            <p:ph type="body" sz="quarter" idx="14" hasCustomPrompt="1"/>
          </p:nvPr>
        </p:nvSpPr>
        <p:spPr>
          <a:xfrm>
            <a:off x="12354962" y="6468184"/>
            <a:ext cx="3761338"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Lorem Ipsum</a:t>
            </a:r>
            <a:br>
              <a:rPr lang="en-US" dirty="0"/>
            </a:br>
            <a:r>
              <a:rPr lang="en-US" dirty="0"/>
              <a:t>is simply dummy</a:t>
            </a:r>
            <a:br>
              <a:rPr lang="en-US" dirty="0"/>
            </a:br>
            <a:r>
              <a:rPr lang="en-US" dirty="0"/>
              <a:t>text of the printing</a:t>
            </a:r>
            <a:endParaRPr lang="ru-RU" dirty="0"/>
          </a:p>
        </p:txBody>
      </p:sp>
    </p:spTree>
    <p:extLst>
      <p:ext uri="{BB962C8B-B14F-4D97-AF65-F5344CB8AC3E}">
        <p14:creationId xmlns:p14="http://schemas.microsoft.com/office/powerpoint/2010/main" val="3051510684"/>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Изображения">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516" y="7281725"/>
            <a:ext cx="10626783" cy="1050706"/>
          </a:xfrm>
        </p:spPr>
        <p:txBody>
          <a:bodyPr>
            <a:normAutofit/>
          </a:bodyPr>
          <a:lstStyle>
            <a:lvl1pPr marL="0" indent="0">
              <a:lnSpc>
                <a:spcPct val="100000"/>
              </a:lnSpc>
              <a:spcBef>
                <a:spcPts val="0"/>
              </a:spcBef>
              <a:buNone/>
              <a:defRPr sz="5200">
                <a:solidFill>
                  <a:schemeClr val="accent1"/>
                </a:solidFill>
              </a:defRPr>
            </a:lvl1pPr>
          </a:lstStyle>
          <a:p>
            <a:pPr lvl="0"/>
            <a:r>
              <a:rPr lang="en-US" dirty="0"/>
              <a:t>What is Lorem Ipsum?</a:t>
            </a:r>
            <a:endParaRPr lang="ru-RU" dirty="0"/>
          </a:p>
        </p:txBody>
      </p:sp>
      <p:sp>
        <p:nvSpPr>
          <p:cNvPr id="8" name="Текст 6"/>
          <p:cNvSpPr>
            <a:spLocks noGrp="1"/>
          </p:cNvSpPr>
          <p:nvPr>
            <p:ph type="body" sz="quarter" idx="12" hasCustomPrompt="1"/>
          </p:nvPr>
        </p:nvSpPr>
        <p:spPr>
          <a:xfrm>
            <a:off x="1298516" y="8328993"/>
            <a:ext cx="14312959" cy="3677477"/>
          </a:xfrm>
        </p:spPr>
        <p:txBody>
          <a:bodyPr>
            <a:noAutofit/>
          </a:bodyPr>
          <a:lstStyle>
            <a:lvl1pPr marL="0" indent="0">
              <a:lnSpc>
                <a:spcPct val="100000"/>
              </a:lnSpc>
              <a:spcBef>
                <a:spcPts val="0"/>
              </a:spcBef>
              <a:buNone/>
              <a:defRPr sz="4000">
                <a:solidFill>
                  <a:schemeClr val="tx2"/>
                </a:solidFill>
              </a:defRPr>
            </a:lvl1pPr>
          </a:lstStyle>
          <a:p>
            <a:pPr lvl="0"/>
            <a:r>
              <a:rPr lang="en-US" dirty="0"/>
              <a:t>Lorem Ipsum is simply dummy text of the printing and</a:t>
            </a:r>
            <a:br>
              <a:rPr lang="en-US" dirty="0"/>
            </a:br>
            <a:r>
              <a:rPr lang="en-US" dirty="0"/>
              <a:t>typesetting industry. Lorem Ipsum has been the industry's</a:t>
            </a:r>
            <a:br>
              <a:rPr lang="en-US" dirty="0"/>
            </a:br>
            <a:r>
              <a:rPr lang="en-US" dirty="0"/>
              <a:t>standard dummy text ever since the 1500s, when </a:t>
            </a:r>
            <a:br>
              <a:rPr lang="en-US" dirty="0"/>
            </a:br>
            <a:r>
              <a:rPr lang="en-US" dirty="0"/>
              <a:t>an unknown printer took a galley of type and scrambled</a:t>
            </a:r>
            <a:br>
              <a:rPr lang="en-US" dirty="0"/>
            </a:br>
            <a:r>
              <a:rPr lang="en-US" dirty="0"/>
              <a:t>it to make a type specimen book</a:t>
            </a:r>
            <a:endParaRPr lang="ru-RU" dirty="0"/>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Tree>
    <p:extLst>
      <p:ext uri="{BB962C8B-B14F-4D97-AF65-F5344CB8AC3E}">
        <p14:creationId xmlns:p14="http://schemas.microsoft.com/office/powerpoint/2010/main" val="2898855331"/>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Изображения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8" name="Текст 6"/>
          <p:cNvSpPr>
            <a:spLocks noGrp="1"/>
          </p:cNvSpPr>
          <p:nvPr>
            <p:ph type="body" sz="quarter" idx="12" hasCustomPrompt="1"/>
          </p:nvPr>
        </p:nvSpPr>
        <p:spPr>
          <a:xfrm>
            <a:off x="1298517" y="4572001"/>
            <a:ext cx="10626784" cy="3677477"/>
          </a:xfrm>
        </p:spPr>
        <p:txBody>
          <a:bodyPr>
            <a:noAutofit/>
          </a:bodyPr>
          <a:lstStyle>
            <a:lvl1pPr marL="0" indent="0">
              <a:lnSpc>
                <a:spcPct val="100000"/>
              </a:lnSpc>
              <a:spcBef>
                <a:spcPts val="0"/>
              </a:spcBef>
              <a:buNone/>
              <a:defRPr sz="3000">
                <a:solidFill>
                  <a:schemeClr val="tx2"/>
                </a:solidFill>
                <a:latin typeface="TT Norms Pro" panose="020B0103030101020204" pitchFamily="34" charset="0"/>
              </a:defRPr>
            </a:lvl1pPr>
          </a:lstStyle>
          <a:p>
            <a:pPr lvl="0"/>
            <a:r>
              <a:rPr lang="ru-RU" dirty="0"/>
              <a:t>Стратегической целью НИТУ «МИСИС», согласно </a:t>
            </a:r>
            <a:br>
              <a:rPr lang="ru-RU" dirty="0"/>
            </a:br>
            <a:r>
              <a:rPr lang="ru-RU" dirty="0"/>
              <a:t>участию в Проекте «5–100», является вхождение </a:t>
            </a:r>
            <a:br>
              <a:rPr lang="ru-RU" dirty="0"/>
            </a:br>
            <a:r>
              <a:rPr lang="ru-RU" dirty="0"/>
              <a:t>и закрепление в числе ведущих мировых университетов </a:t>
            </a:r>
            <a:br>
              <a:rPr lang="ru-RU" dirty="0"/>
            </a:br>
            <a:r>
              <a:rPr lang="ru-RU" dirty="0"/>
              <a:t>по основным международным рейтингам (THE, QS), </a:t>
            </a:r>
            <a:br>
              <a:rPr lang="ru-RU" dirty="0"/>
            </a:br>
            <a:r>
              <a:rPr lang="ru-RU" dirty="0"/>
              <a:t>за счёт фундаментальных и прикладных исследований мирового уровня в материаловедении, нано- и </a:t>
            </a:r>
            <a:r>
              <a:rPr lang="ru-RU" dirty="0" err="1"/>
              <a:t>био</a:t>
            </a:r>
            <a:r>
              <a:rPr lang="ru-RU" dirty="0"/>
              <a:t>-</a:t>
            </a:r>
            <a:br>
              <a:rPr lang="ru-RU" dirty="0"/>
            </a:br>
            <a:r>
              <a:rPr lang="ru-RU" dirty="0"/>
              <a:t>технологиях, металлургии и горном деле.</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11" name="Прямоугольник 10"/>
          <p:cNvSpPr/>
          <p:nvPr userDrawn="1"/>
        </p:nvSpPr>
        <p:spPr>
          <a:xfrm>
            <a:off x="0" y="8533870"/>
            <a:ext cx="11939588" cy="339308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12" name="Текст 6"/>
          <p:cNvSpPr>
            <a:spLocks noGrp="1"/>
          </p:cNvSpPr>
          <p:nvPr>
            <p:ph type="body" sz="quarter" idx="23" hasCustomPrompt="1"/>
          </p:nvPr>
        </p:nvSpPr>
        <p:spPr>
          <a:xfrm>
            <a:off x="4943270" y="8909945"/>
            <a:ext cx="6982029" cy="1180148"/>
          </a:xfrm>
        </p:spPr>
        <p:txBody>
          <a:bodyPr>
            <a:noAutofit/>
          </a:bodyPr>
          <a:lstStyle>
            <a:lvl1pPr marL="0" indent="0">
              <a:lnSpc>
                <a:spcPct val="100000"/>
              </a:lnSpc>
              <a:spcBef>
                <a:spcPts val="0"/>
              </a:spcBef>
              <a:buNone/>
              <a:defRPr sz="7300">
                <a:solidFill>
                  <a:schemeClr val="bg2"/>
                </a:solidFill>
                <a:latin typeface="+mj-lt"/>
              </a:defRPr>
            </a:lvl1pPr>
          </a:lstStyle>
          <a:p>
            <a:pPr lvl="0"/>
            <a:r>
              <a:rPr lang="ru-RU" dirty="0"/>
              <a:t>ТОП-10</a:t>
            </a:r>
          </a:p>
        </p:txBody>
      </p:sp>
      <p:sp>
        <p:nvSpPr>
          <p:cNvPr id="13" name="Текст 6"/>
          <p:cNvSpPr>
            <a:spLocks noGrp="1"/>
          </p:cNvSpPr>
          <p:nvPr>
            <p:ph type="body" sz="quarter" idx="25" hasCustomPrompt="1"/>
          </p:nvPr>
        </p:nvSpPr>
        <p:spPr>
          <a:xfrm>
            <a:off x="4956411" y="10189483"/>
            <a:ext cx="6968889" cy="1379665"/>
          </a:xfrm>
        </p:spPr>
        <p:txBody>
          <a:bodyPr>
            <a:noAutofit/>
          </a:bodyPr>
          <a:lstStyle>
            <a:lvl1pPr marL="0" indent="0">
              <a:lnSpc>
                <a:spcPct val="100000"/>
              </a:lnSpc>
              <a:spcBef>
                <a:spcPts val="0"/>
              </a:spcBef>
              <a:buNone/>
              <a:defRPr sz="4000" b="0" spc="-70" baseline="0">
                <a:solidFill>
                  <a:schemeClr val="bg2"/>
                </a:solidFill>
                <a:latin typeface="TT Norms Pro" panose="020B0103030101020204" pitchFamily="34" charset="0"/>
              </a:defRPr>
            </a:lvl1pPr>
          </a:lstStyle>
          <a:p>
            <a:pPr lvl="0"/>
            <a:r>
              <a:rPr lang="ru-RU" dirty="0"/>
              <a:t>Среди лучших вузов России, </a:t>
            </a:r>
            <a:br>
              <a:rPr lang="ru-RU" dirty="0"/>
            </a:br>
            <a:r>
              <a:rPr lang="ru-RU" dirty="0"/>
              <a:t>по версии «Интерфакс»</a:t>
            </a:r>
          </a:p>
        </p:txBody>
      </p:sp>
      <p:pic>
        <p:nvPicPr>
          <p:cNvPr id="20" name="Рисунок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28581" y="9141922"/>
            <a:ext cx="2286000" cy="1896341"/>
          </a:xfrm>
          <a:prstGeom prst="rect">
            <a:avLst/>
          </a:prstGeom>
        </p:spPr>
      </p:pic>
    </p:spTree>
    <p:extLst>
      <p:ext uri="{BB962C8B-B14F-4D97-AF65-F5344CB8AC3E}">
        <p14:creationId xmlns:p14="http://schemas.microsoft.com/office/powerpoint/2010/main" val="1690409614"/>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иаграмма">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103759"/>
          </a:xfrm>
        </p:spPr>
        <p:txBody>
          <a:bodyPr anchor="t">
            <a:noAutofit/>
          </a:bodyPr>
          <a:lstStyle>
            <a:lvl1pPr algn="l">
              <a:lnSpc>
                <a:spcPts val="6700"/>
              </a:lnSpc>
              <a:defRPr sz="7300">
                <a:solidFill>
                  <a:schemeClr val="accent1"/>
                </a:solidFill>
                <a:latin typeface="+mj-lt"/>
              </a:defRPr>
            </a:lvl1pPr>
          </a:lstStyle>
          <a:p>
            <a:r>
              <a:rPr lang="ru-RU" dirty="0"/>
              <a:t>Заголовок раздела</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6035130" y="2029598"/>
            <a:ext cx="6956632" cy="1050706"/>
          </a:xfrm>
        </p:spPr>
        <p:txBody>
          <a:bodyPr>
            <a:noAutofit/>
          </a:bodyPr>
          <a:lstStyle>
            <a:lvl1pPr marL="0" indent="0">
              <a:lnSpc>
                <a:spcPct val="100000"/>
              </a:lnSpc>
              <a:spcBef>
                <a:spcPts val="0"/>
              </a:spcBef>
              <a:buNone/>
              <a:defRPr sz="4000">
                <a:solidFill>
                  <a:schemeClr val="accent1"/>
                </a:solidFill>
              </a:defRPr>
            </a:lvl1pPr>
          </a:lstStyle>
          <a:p>
            <a:pPr lvl="0"/>
            <a:r>
              <a:rPr lang="ru-RU" dirty="0"/>
              <a:t>Название данного</a:t>
            </a:r>
            <a:br>
              <a:rPr lang="ru-RU" dirty="0"/>
            </a:br>
            <a:r>
              <a:rPr lang="ru-RU" dirty="0"/>
              <a:t>блока информации</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16056666" y="3664028"/>
            <a:ext cx="6937374" cy="2657259"/>
          </a:xfrm>
        </p:spPr>
        <p:txBody>
          <a:bodyPr>
            <a:noAutofit/>
          </a:bodyPr>
          <a:lstStyle>
            <a:lvl1pPr marL="0" indent="0">
              <a:lnSpc>
                <a:spcPct val="100000"/>
              </a:lnSpc>
              <a:spcBef>
                <a:spcPts val="0"/>
              </a:spcBef>
              <a:buFontTx/>
              <a:buNone/>
              <a:defRPr sz="3000">
                <a:solidFill>
                  <a:schemeClr val="tx2"/>
                </a:solidFill>
                <a:latin typeface="TT Norms Pro" panose="020B0103030101020204" pitchFamily="34" charset="0"/>
              </a:defRPr>
            </a:lvl1pPr>
          </a:lstStyle>
          <a:p>
            <a:pPr lvl="0"/>
            <a:r>
              <a:rPr lang="ru-RU" dirty="0"/>
              <a:t>Постоянный поиск наиболее эффективных действующих</a:t>
            </a:r>
            <a:br>
              <a:rPr lang="ru-RU" dirty="0"/>
            </a:br>
            <a:r>
              <a:rPr lang="ru-RU" dirty="0"/>
              <a:t>веществ и их комбинаций,</a:t>
            </a:r>
            <a:br>
              <a:rPr lang="ru-RU" dirty="0"/>
            </a:br>
            <a:r>
              <a:rPr lang="ru-RU" dirty="0"/>
              <a:t>а также оригинальные</a:t>
            </a:r>
            <a:br>
              <a:rPr lang="ru-RU" dirty="0"/>
            </a:br>
            <a:r>
              <a:rPr lang="ru-RU" dirty="0"/>
              <a:t>инновационные препараты</a:t>
            </a:r>
          </a:p>
        </p:txBody>
      </p:sp>
    </p:spTree>
    <p:extLst>
      <p:ext uri="{BB962C8B-B14F-4D97-AF65-F5344CB8AC3E}">
        <p14:creationId xmlns:p14="http://schemas.microsoft.com/office/powerpoint/2010/main" val="2522694159"/>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21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График 1">
    <p:spTree>
      <p:nvGrpSpPr>
        <p:cNvPr id="1" name=""/>
        <p:cNvGrpSpPr/>
        <p:nvPr/>
      </p:nvGrpSpPr>
      <p:grpSpPr>
        <a:xfrm>
          <a:off x="0" y="0"/>
          <a:ext cx="0" cy="0"/>
          <a:chOff x="0" y="0"/>
          <a:chExt cx="0" cy="0"/>
        </a:xfrm>
      </p:grpSpPr>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6035130" y="2029598"/>
            <a:ext cx="6956632" cy="1050706"/>
          </a:xfrm>
        </p:spPr>
        <p:txBody>
          <a:bodyPr>
            <a:noAutofit/>
          </a:bodyPr>
          <a:lstStyle>
            <a:lvl1pPr marL="0" indent="0">
              <a:lnSpc>
                <a:spcPct val="100000"/>
              </a:lnSpc>
              <a:spcBef>
                <a:spcPts val="0"/>
              </a:spcBef>
              <a:buNone/>
              <a:defRPr sz="4000">
                <a:solidFill>
                  <a:schemeClr val="accent1"/>
                </a:solidFill>
              </a:defRPr>
            </a:lvl1pPr>
          </a:lstStyle>
          <a:p>
            <a:pPr lvl="0"/>
            <a:r>
              <a:rPr lang="ru-RU" dirty="0"/>
              <a:t>Название данного</a:t>
            </a:r>
            <a:br>
              <a:rPr lang="ru-RU" dirty="0"/>
            </a:br>
            <a:r>
              <a:rPr lang="ru-RU" dirty="0"/>
              <a:t>блока информации</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16056666" y="3664028"/>
            <a:ext cx="6937374" cy="2657259"/>
          </a:xfrm>
        </p:spPr>
        <p:txBody>
          <a:bodyPr>
            <a:noAutofit/>
          </a:bodyPr>
          <a:lstStyle>
            <a:lvl1pPr marL="0" indent="0">
              <a:lnSpc>
                <a:spcPct val="100000"/>
              </a:lnSpc>
              <a:spcBef>
                <a:spcPts val="0"/>
              </a:spcBef>
              <a:buFontTx/>
              <a:buNone/>
              <a:defRPr sz="3000">
                <a:solidFill>
                  <a:schemeClr val="tx2"/>
                </a:solidFill>
                <a:latin typeface="TT Norms Pro" panose="020B0103030101020204" pitchFamily="34" charset="0"/>
              </a:defRPr>
            </a:lvl1pPr>
          </a:lstStyle>
          <a:p>
            <a:pPr lvl="0"/>
            <a:r>
              <a:rPr lang="ru-RU" dirty="0"/>
              <a:t>Постоянный поиск наиболее эффективных действующих</a:t>
            </a:r>
            <a:br>
              <a:rPr lang="ru-RU" dirty="0"/>
            </a:br>
            <a:r>
              <a:rPr lang="ru-RU" dirty="0"/>
              <a:t>веществ и их комбинаций,</a:t>
            </a:r>
            <a:br>
              <a:rPr lang="ru-RU" dirty="0"/>
            </a:br>
            <a:r>
              <a:rPr lang="ru-RU" dirty="0"/>
              <a:t>а также оригинальные</a:t>
            </a:r>
            <a:br>
              <a:rPr lang="ru-RU" dirty="0"/>
            </a:br>
            <a:r>
              <a:rPr lang="ru-RU" dirty="0"/>
              <a:t>инновационные препараты</a:t>
            </a:r>
          </a:p>
        </p:txBody>
      </p:sp>
      <p:sp>
        <p:nvSpPr>
          <p:cNvPr id="11"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spTree>
    <p:extLst>
      <p:ext uri="{BB962C8B-B14F-4D97-AF65-F5344CB8AC3E}">
        <p14:creationId xmlns:p14="http://schemas.microsoft.com/office/powerpoint/2010/main" val="480042942"/>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21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103759"/>
          </a:xfrm>
        </p:spPr>
        <p:txBody>
          <a:bodyPr anchor="t">
            <a:noAutofit/>
          </a:bodyPr>
          <a:lstStyle>
            <a:lvl1pPr algn="l">
              <a:lnSpc>
                <a:spcPts val="6700"/>
              </a:lnSpc>
              <a:defRPr sz="7300">
                <a:solidFill>
                  <a:schemeClr val="accent1"/>
                </a:solidFill>
                <a:latin typeface="+mj-lt"/>
              </a:defRPr>
            </a:lvl1pPr>
          </a:lstStyle>
          <a:p>
            <a:r>
              <a:rPr lang="ru-RU" dirty="0"/>
              <a:t>Заголовок раздела</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368" y="3512130"/>
            <a:ext cx="3259345" cy="1050706"/>
          </a:xfrm>
        </p:spPr>
        <p:txBody>
          <a:bodyPr>
            <a:noAutofit/>
          </a:bodyPr>
          <a:lstStyle>
            <a:lvl1pPr marL="0" indent="0">
              <a:lnSpc>
                <a:spcPct val="100000"/>
              </a:lnSpc>
              <a:spcBef>
                <a:spcPts val="0"/>
              </a:spcBef>
              <a:buNone/>
              <a:defRPr sz="4000">
                <a:solidFill>
                  <a:schemeClr val="accent1"/>
                </a:solidFill>
              </a:defRPr>
            </a:lvl1pPr>
          </a:lstStyle>
          <a:p>
            <a:pPr lvl="0"/>
            <a:r>
              <a:rPr lang="ru-RU" dirty="0"/>
              <a:t>Таблица 2</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5007804" y="3512131"/>
            <a:ext cx="6937374" cy="1050706"/>
          </a:xfrm>
        </p:spPr>
        <p:txBody>
          <a:bodyPr>
            <a:noAutofit/>
          </a:bodyPr>
          <a:lstStyle>
            <a:lvl1pPr marL="0" indent="0">
              <a:lnSpc>
                <a:spcPct val="100000"/>
              </a:lnSpc>
              <a:spcBef>
                <a:spcPts val="0"/>
              </a:spcBef>
              <a:buFontTx/>
              <a:buNone/>
              <a:defRPr sz="3000">
                <a:solidFill>
                  <a:schemeClr val="tx2"/>
                </a:solidFill>
                <a:latin typeface="TT Norms Pro" panose="020B0103030101020204" pitchFamily="34" charset="0"/>
              </a:defRPr>
            </a:lvl1pPr>
          </a:lstStyle>
          <a:p>
            <a:pPr lvl="0"/>
            <a:r>
              <a:rPr lang="ru-RU" dirty="0"/>
              <a:t>Сопроводительный текст</a:t>
            </a:r>
            <a:br>
              <a:rPr lang="ru-RU" dirty="0"/>
            </a:br>
            <a:r>
              <a:rPr lang="ru-RU" dirty="0"/>
              <a:t>к данной таблице</a:t>
            </a:r>
          </a:p>
        </p:txBody>
      </p:sp>
    </p:spTree>
    <p:extLst>
      <p:ext uri="{BB962C8B-B14F-4D97-AF65-F5344CB8AC3E}">
        <p14:creationId xmlns:p14="http://schemas.microsoft.com/office/powerpoint/2010/main" val="1398338925"/>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21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Заключительн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Рисунок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20" name="Текст 6"/>
          <p:cNvSpPr>
            <a:spLocks noGrp="1"/>
          </p:cNvSpPr>
          <p:nvPr>
            <p:ph type="body" sz="quarter" idx="22" hasCustomPrompt="1"/>
          </p:nvPr>
        </p:nvSpPr>
        <p:spPr>
          <a:xfrm>
            <a:off x="1298516" y="10086693"/>
            <a:ext cx="6937374" cy="2657259"/>
          </a:xfrm>
        </p:spPr>
        <p:txBody>
          <a:bodyPr>
            <a:noAutofit/>
          </a:bodyPr>
          <a:lstStyle>
            <a:lvl1pPr marL="0" indent="0">
              <a:lnSpc>
                <a:spcPct val="100000"/>
              </a:lnSpc>
              <a:spcBef>
                <a:spcPts val="0"/>
              </a:spcBef>
              <a:buFontTx/>
              <a:buNone/>
              <a:defRPr sz="3000">
                <a:solidFill>
                  <a:schemeClr val="tx2"/>
                </a:solidFill>
                <a:latin typeface="TT Norms Pro" panose="020B0103030101020204" pitchFamily="34" charset="0"/>
              </a:defRPr>
            </a:lvl1pPr>
          </a:lstStyle>
          <a:p>
            <a:pPr lvl="0"/>
            <a:r>
              <a:rPr lang="ru-RU" dirty="0"/>
              <a:t>Ленинский проспект, д. 4</a:t>
            </a:r>
            <a:br>
              <a:rPr lang="ru-RU" dirty="0"/>
            </a:br>
            <a:r>
              <a:rPr lang="ru-RU" dirty="0"/>
              <a:t>Москва, 119049</a:t>
            </a:r>
            <a:br>
              <a:rPr lang="ru-RU" dirty="0"/>
            </a:br>
            <a:r>
              <a:rPr lang="ru-RU" dirty="0"/>
              <a:t>тел. +7 (495) 955-00-32</a:t>
            </a:r>
            <a:br>
              <a:rPr lang="ru-RU" dirty="0"/>
            </a:br>
            <a:r>
              <a:rPr lang="ru-RU" dirty="0"/>
              <a:t>e-</a:t>
            </a:r>
            <a:r>
              <a:rPr lang="ru-RU" dirty="0" err="1"/>
              <a:t>mail</a:t>
            </a:r>
            <a:r>
              <a:rPr lang="ru-RU" dirty="0"/>
              <a:t>: kancela@misis.ru</a:t>
            </a:r>
            <a:br>
              <a:rPr lang="ru-RU" dirty="0"/>
            </a:br>
            <a:r>
              <a:rPr lang="ru-RU" dirty="0"/>
              <a:t>misis.ru</a:t>
            </a:r>
          </a:p>
        </p:txBody>
      </p:sp>
      <p:sp>
        <p:nvSpPr>
          <p:cNvPr id="11" name="Title 1"/>
          <p:cNvSpPr>
            <a:spLocks noGrp="1"/>
          </p:cNvSpPr>
          <p:nvPr>
            <p:ph type="ctrTitle" hasCustomPrompt="1"/>
          </p:nvPr>
        </p:nvSpPr>
        <p:spPr>
          <a:xfrm>
            <a:off x="1298516" y="7184650"/>
            <a:ext cx="10626783" cy="1878793"/>
          </a:xfrm>
        </p:spPr>
        <p:txBody>
          <a:bodyPr anchor="t">
            <a:noAutofit/>
          </a:bodyPr>
          <a:lstStyle>
            <a:lvl1pPr algn="l">
              <a:lnSpc>
                <a:spcPts val="6700"/>
              </a:lnSpc>
              <a:defRPr sz="7300">
                <a:solidFill>
                  <a:schemeClr val="accent1"/>
                </a:solidFill>
                <a:latin typeface="+mj-lt"/>
              </a:defRPr>
            </a:lvl1pPr>
          </a:lstStyle>
          <a:p>
            <a:r>
              <a:rPr lang="ru-RU" dirty="0"/>
              <a:t>Спасибо</a:t>
            </a:r>
            <a:br>
              <a:rPr lang="ru-RU" dirty="0"/>
            </a:br>
            <a:r>
              <a:rPr lang="ru-RU" dirty="0"/>
              <a:t>за внимание!</a:t>
            </a:r>
            <a:endParaRPr lang="en-US" dirty="0"/>
          </a:p>
        </p:txBody>
      </p:sp>
    </p:spTree>
    <p:extLst>
      <p:ext uri="{BB962C8B-B14F-4D97-AF65-F5344CB8AC3E}">
        <p14:creationId xmlns:p14="http://schemas.microsoft.com/office/powerpoint/2010/main" val="1653658402"/>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21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7890843"/>
            <a:ext cx="9952581" cy="2091357"/>
          </a:xfrm>
        </p:spPr>
        <p:txBody>
          <a:bodyPr anchor="t">
            <a:noAutofit/>
          </a:bodyPr>
          <a:lstStyle>
            <a:lvl1pPr algn="l">
              <a:lnSpc>
                <a:spcPts val="7700"/>
              </a:lnSpc>
              <a:defRPr sz="8600">
                <a:solidFill>
                  <a:schemeClr val="tx2"/>
                </a:solidFill>
                <a:latin typeface="+mj-lt"/>
              </a:defRPr>
            </a:lvl1pPr>
          </a:lstStyle>
          <a:p>
            <a:r>
              <a:rPr lang="ru-RU" dirty="0"/>
              <a:t>Заголовок</a:t>
            </a:r>
            <a:br>
              <a:rPr lang="ru-RU" dirty="0"/>
            </a:br>
            <a:r>
              <a:rPr lang="ru-RU" dirty="0"/>
              <a:t>презентации</a:t>
            </a:r>
            <a:endParaRPr lang="en-US" dirty="0"/>
          </a:p>
        </p:txBody>
      </p:sp>
      <p:sp>
        <p:nvSpPr>
          <p:cNvPr id="3" name="Subtitle 2"/>
          <p:cNvSpPr>
            <a:spLocks noGrp="1"/>
          </p:cNvSpPr>
          <p:nvPr>
            <p:ph type="subTitle" idx="1" hasCustomPrompt="1"/>
          </p:nvPr>
        </p:nvSpPr>
        <p:spPr>
          <a:xfrm>
            <a:off x="1298516" y="10362149"/>
            <a:ext cx="9952581" cy="1210226"/>
          </a:xfrm>
        </p:spPr>
        <p:txBody>
          <a:bodyPr>
            <a:normAutofit/>
          </a:bodyPr>
          <a:lstStyle>
            <a:lvl1pPr marL="0" indent="0" algn="l">
              <a:lnSpc>
                <a:spcPct val="100000"/>
              </a:lnSpc>
              <a:spcBef>
                <a:spcPts val="0"/>
              </a:spcBef>
              <a:buNone/>
              <a:defRPr sz="4000">
                <a:solidFill>
                  <a:schemeClr val="tx2"/>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Подзаголовок в одну, две</a:t>
            </a:r>
            <a:br>
              <a:rPr lang="ru-RU" dirty="0"/>
            </a:br>
            <a:r>
              <a:rPr lang="ru-RU" dirty="0"/>
              <a:t>или несколько строк</a:t>
            </a:r>
            <a:endParaRPr lang="en-US" dirty="0"/>
          </a:p>
        </p:txBody>
      </p:sp>
      <p:sp>
        <p:nvSpPr>
          <p:cNvPr id="4" name="Date Placeholder 3"/>
          <p:cNvSpPr>
            <a:spLocks noGrp="1"/>
          </p:cNvSpPr>
          <p:nvPr>
            <p:ph type="dt" sz="half" idx="10"/>
          </p:nvPr>
        </p:nvSpPr>
        <p:spPr>
          <a:xfrm>
            <a:off x="1300460" y="11867187"/>
            <a:ext cx="3033416" cy="730250"/>
          </a:xfrm>
        </p:spPr>
        <p:txBody>
          <a:bodyPr/>
          <a:lstStyle>
            <a:lvl1pPr>
              <a:defRPr>
                <a:solidFill>
                  <a:schemeClr val="accent1"/>
                </a:solidFill>
              </a:defRPr>
            </a:lvl1pPr>
          </a:lstStyle>
          <a:p>
            <a:endParaRPr lang="ru-RU" dirty="0"/>
          </a:p>
        </p:txBody>
      </p:sp>
    </p:spTree>
    <p:extLst>
      <p:ext uri="{BB962C8B-B14F-4D97-AF65-F5344CB8AC3E}">
        <p14:creationId xmlns:p14="http://schemas.microsoft.com/office/powerpoint/2010/main" val="132054716"/>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9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дел или глав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362700" y="5147643"/>
            <a:ext cx="12573000" cy="5539407"/>
          </a:xfrm>
        </p:spPr>
        <p:txBody>
          <a:bodyPr anchor="t">
            <a:noAutofit/>
          </a:bodyPr>
          <a:lstStyle>
            <a:lvl1pPr marL="0" marR="0" indent="0" algn="l" defTabSz="1828709" rtl="0" eaLnBrk="1" fontAlgn="auto" latinLnBrk="0" hangingPunct="1">
              <a:lnSpc>
                <a:spcPts val="13700"/>
              </a:lnSpc>
              <a:spcBef>
                <a:spcPct val="0"/>
              </a:spcBef>
              <a:spcAft>
                <a:spcPts val="0"/>
              </a:spcAft>
              <a:buClrTx/>
              <a:buSzTx/>
              <a:buFontTx/>
              <a:buNone/>
              <a:tabLst/>
              <a:defRPr sz="15900">
                <a:solidFill>
                  <a:schemeClr val="bg2"/>
                </a:solidFill>
                <a:latin typeface="+mj-lt"/>
              </a:defRPr>
            </a:lvl1pPr>
          </a:lstStyle>
          <a:p>
            <a:pPr marL="0" marR="0" lvl="0" indent="0" algn="l" defTabSz="1828709" rtl="0" eaLnBrk="1" fontAlgn="auto" latinLnBrk="0" hangingPunct="1">
              <a:lnSpc>
                <a:spcPts val="13700"/>
              </a:lnSpc>
              <a:spcBef>
                <a:spcPct val="0"/>
              </a:spcBef>
              <a:spcAft>
                <a:spcPts val="0"/>
              </a:spcAft>
              <a:buClrTx/>
              <a:buSzTx/>
              <a:buFontTx/>
              <a:buNone/>
              <a:tabLst/>
              <a:defRPr/>
            </a:pPr>
            <a:r>
              <a:rPr lang="en-US" dirty="0"/>
              <a:t>   </a:t>
            </a:r>
            <a:r>
              <a:rPr lang="ru-RU" dirty="0"/>
              <a:t>Заголовок</a:t>
            </a:r>
            <a:br>
              <a:rPr lang="ru-RU" dirty="0"/>
            </a:br>
            <a:r>
              <a:rPr lang="en-US" dirty="0"/>
              <a:t>       </a:t>
            </a:r>
            <a:r>
              <a:rPr lang="ru-RU" dirty="0"/>
              <a:t>раздела</a:t>
            </a:r>
            <a:br>
              <a:rPr lang="ru-RU" dirty="0"/>
            </a:br>
            <a:r>
              <a:rPr lang="ru-RU" dirty="0"/>
              <a:t>или главы</a:t>
            </a:r>
            <a:br>
              <a:rPr lang="ru-RU" dirty="0"/>
            </a:br>
            <a:endParaRPr lang="en-US" dirty="0"/>
          </a:p>
        </p:txBody>
      </p:sp>
    </p:spTree>
    <p:extLst>
      <p:ext uri="{BB962C8B-B14F-4D97-AF65-F5344CB8AC3E}">
        <p14:creationId xmlns:p14="http://schemas.microsoft.com/office/powerpoint/2010/main" val="250081511"/>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9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аздел или глава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620000" y="5147643"/>
            <a:ext cx="12573000" cy="3748707"/>
          </a:xfrm>
        </p:spPr>
        <p:txBody>
          <a:bodyPr anchor="t">
            <a:noAutofit/>
          </a:bodyPr>
          <a:lstStyle>
            <a:lvl1pPr algn="l">
              <a:lnSpc>
                <a:spcPts val="13700"/>
              </a:lnSpc>
              <a:defRPr sz="15900">
                <a:solidFill>
                  <a:schemeClr val="bg2"/>
                </a:solidFill>
                <a:latin typeface="+mj-lt"/>
              </a:defRPr>
            </a:lvl1pPr>
          </a:lstStyle>
          <a:p>
            <a:r>
              <a:rPr lang="ru-RU" dirty="0"/>
              <a:t>Заголовок</a:t>
            </a:r>
            <a:br>
              <a:rPr lang="en-US" dirty="0"/>
            </a:br>
            <a:r>
              <a:rPr lang="en-US" dirty="0"/>
              <a:t>     </a:t>
            </a:r>
            <a:r>
              <a:rPr lang="ru-RU" dirty="0"/>
              <a:t>короткий</a:t>
            </a:r>
            <a:endParaRPr lang="en-US" dirty="0"/>
          </a:p>
        </p:txBody>
      </p:sp>
    </p:spTree>
    <p:extLst>
      <p:ext uri="{BB962C8B-B14F-4D97-AF65-F5344CB8AC3E}">
        <p14:creationId xmlns:p14="http://schemas.microsoft.com/office/powerpoint/2010/main" val="3593600460"/>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9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Раздел или глава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7" y="2163817"/>
            <a:ext cx="7451784" cy="3130078"/>
          </a:xfrm>
        </p:spPr>
        <p:txBody>
          <a:bodyPr anchor="t">
            <a:noAutofit/>
          </a:bodyPr>
          <a:lstStyle>
            <a:lvl1pPr algn="l">
              <a:lnSpc>
                <a:spcPts val="7700"/>
              </a:lnSpc>
              <a:defRPr sz="8600">
                <a:solidFill>
                  <a:schemeClr val="bg2"/>
                </a:solidFill>
                <a:latin typeface="+mj-lt"/>
              </a:defRPr>
            </a:lvl1pPr>
          </a:lstStyle>
          <a:p>
            <a:r>
              <a:rPr lang="ru-RU" dirty="0"/>
              <a:t>Заголовок</a:t>
            </a:r>
            <a:br>
              <a:rPr lang="ru-RU" dirty="0"/>
            </a:br>
            <a:r>
              <a:rPr lang="ru-RU" dirty="0"/>
              <a:t>раздела</a:t>
            </a:r>
            <a:br>
              <a:rPr lang="ru-RU" dirty="0"/>
            </a:br>
            <a:r>
              <a:rPr lang="ru-RU" dirty="0"/>
              <a:t>или главы</a:t>
            </a:r>
            <a:endParaRPr lang="en-US" dirty="0"/>
          </a:p>
        </p:txBody>
      </p:sp>
      <p:sp>
        <p:nvSpPr>
          <p:cNvPr id="3" name="Subtitle 2"/>
          <p:cNvSpPr>
            <a:spLocks noGrp="1"/>
          </p:cNvSpPr>
          <p:nvPr>
            <p:ph type="subTitle" idx="1" hasCustomPrompt="1"/>
          </p:nvPr>
        </p:nvSpPr>
        <p:spPr>
          <a:xfrm>
            <a:off x="1298516" y="7017374"/>
            <a:ext cx="9952581" cy="2992900"/>
          </a:xfrm>
        </p:spPr>
        <p:txBody>
          <a:bodyPr>
            <a:normAutofit/>
          </a:bodyPr>
          <a:lstStyle>
            <a:lvl1pPr marL="0" indent="0" algn="l">
              <a:lnSpc>
                <a:spcPct val="100000"/>
              </a:lnSpc>
              <a:spcBef>
                <a:spcPts val="0"/>
              </a:spcBef>
              <a:buNone/>
              <a:defRPr sz="4000">
                <a:solidFill>
                  <a:schemeClr val="bg2"/>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При наличии может</a:t>
            </a:r>
            <a:br>
              <a:rPr lang="ru-RU" dirty="0"/>
            </a:br>
            <a:r>
              <a:rPr lang="ru-RU" dirty="0"/>
              <a:t>размещаться общая</a:t>
            </a:r>
            <a:br>
              <a:rPr lang="ru-RU" dirty="0"/>
            </a:br>
            <a:r>
              <a:rPr lang="ru-RU" dirty="0"/>
              <a:t>информация данного</a:t>
            </a:r>
            <a:br>
              <a:rPr lang="ru-RU" dirty="0"/>
            </a:br>
            <a:r>
              <a:rPr lang="ru-RU" dirty="0"/>
              <a:t>раздела</a:t>
            </a:r>
            <a:endParaRPr lang="en-US" dirty="0"/>
          </a:p>
        </p:txBody>
      </p:sp>
      <p:sp>
        <p:nvSpPr>
          <p:cNvPr id="4" name="Date Placeholder 3"/>
          <p:cNvSpPr>
            <a:spLocks noGrp="1"/>
          </p:cNvSpPr>
          <p:nvPr>
            <p:ph type="dt" sz="half" idx="10"/>
          </p:nvPr>
        </p:nvSpPr>
        <p:spPr>
          <a:xfrm>
            <a:off x="1300460" y="11867187"/>
            <a:ext cx="3033416" cy="730250"/>
          </a:xfrm>
        </p:spPr>
        <p:txBody>
          <a:bodyPr/>
          <a:lstStyle>
            <a:lvl1pPr>
              <a:defRPr>
                <a:solidFill>
                  <a:schemeClr val="accent1"/>
                </a:solidFill>
              </a:defRPr>
            </a:lvl1pPr>
          </a:lstStyle>
          <a:p>
            <a:endParaRPr lang="ru-RU"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Tree>
    <p:extLst>
      <p:ext uri="{BB962C8B-B14F-4D97-AF65-F5344CB8AC3E}">
        <p14:creationId xmlns:p14="http://schemas.microsoft.com/office/powerpoint/2010/main" val="3605906522"/>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92">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Инфографика">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878793"/>
          </a:xfrm>
        </p:spPr>
        <p:txBody>
          <a:bodyPr anchor="t">
            <a:noAutofit/>
          </a:bodyPr>
          <a:lstStyle>
            <a:lvl1pPr algn="l">
              <a:lnSpc>
                <a:spcPts val="6700"/>
              </a:lnSpc>
              <a:defRPr sz="7300">
                <a:solidFill>
                  <a:schemeClr val="accent1"/>
                </a:solidFill>
                <a:latin typeface="+mj-lt"/>
              </a:defRPr>
            </a:lvl1pPr>
          </a:lstStyle>
          <a:p>
            <a:r>
              <a:rPr lang="ru-RU" dirty="0"/>
              <a:t>Заголовок в одну</a:t>
            </a:r>
            <a:br>
              <a:rPr lang="ru-RU" dirty="0"/>
            </a:br>
            <a:r>
              <a:rPr lang="ru-RU" dirty="0"/>
              <a:t>или несколько строк</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516" y="4379496"/>
            <a:ext cx="10626783" cy="1050706"/>
          </a:xfrm>
        </p:spPr>
        <p:txBody>
          <a:bodyPr>
            <a:normAutofit/>
          </a:bodyPr>
          <a:lstStyle>
            <a:lvl1pPr marL="0" indent="0">
              <a:lnSpc>
                <a:spcPct val="100000"/>
              </a:lnSpc>
              <a:spcBef>
                <a:spcPts val="0"/>
              </a:spcBef>
              <a:buNone/>
              <a:defRPr sz="5200">
                <a:solidFill>
                  <a:schemeClr val="accent1"/>
                </a:solidFill>
              </a:defRPr>
            </a:lvl1pPr>
          </a:lstStyle>
          <a:p>
            <a:pPr lvl="0"/>
            <a:r>
              <a:rPr lang="en-US" dirty="0"/>
              <a:t>What is Lorem Ipsum?</a:t>
            </a:r>
            <a:endParaRPr lang="ru-RU" dirty="0"/>
          </a:p>
        </p:txBody>
      </p:sp>
      <p:sp>
        <p:nvSpPr>
          <p:cNvPr id="8" name="Текст 6"/>
          <p:cNvSpPr>
            <a:spLocks noGrp="1"/>
          </p:cNvSpPr>
          <p:nvPr>
            <p:ph type="body" sz="quarter" idx="12" hasCustomPrompt="1"/>
          </p:nvPr>
        </p:nvSpPr>
        <p:spPr>
          <a:xfrm>
            <a:off x="1298516" y="5787113"/>
            <a:ext cx="10626783" cy="6542999"/>
          </a:xfrm>
        </p:spPr>
        <p:txBody>
          <a:bodyPr>
            <a:noAutofit/>
          </a:bodyPr>
          <a:lstStyle>
            <a:lvl1pPr marL="0" indent="0">
              <a:lnSpc>
                <a:spcPct val="100000"/>
              </a:lnSpc>
              <a:spcBef>
                <a:spcPts val="0"/>
              </a:spcBef>
              <a:buNone/>
              <a:defRPr sz="4000">
                <a:solidFill>
                  <a:schemeClr val="tx2"/>
                </a:solidFill>
              </a:defRPr>
            </a:lvl1pPr>
          </a:lstStyle>
          <a:p>
            <a:pPr lvl="0"/>
            <a:r>
              <a:rPr lang="en-US" dirty="0"/>
              <a:t>Lorem Ipsum is simply dummy </a:t>
            </a:r>
            <a:br>
              <a:rPr lang="en-US" dirty="0"/>
            </a:br>
            <a:r>
              <a:rPr lang="en-US" dirty="0"/>
              <a:t>of the printing and typesetting industry</a:t>
            </a:r>
            <a:br>
              <a:rPr lang="en-US" dirty="0"/>
            </a:br>
            <a:br>
              <a:rPr lang="en-US" dirty="0"/>
            </a:br>
            <a:r>
              <a:rPr lang="en-US" dirty="0"/>
              <a:t>Lorem Ipsum has been the industry's</a:t>
            </a:r>
            <a:br>
              <a:rPr lang="en-US" dirty="0"/>
            </a:br>
            <a:r>
              <a:rPr lang="en-US" dirty="0"/>
              <a:t>standard dummy text ever since the 1500s, when an unknown printer took a galley</a:t>
            </a:r>
            <a:br>
              <a:rPr lang="en-US" dirty="0"/>
            </a:br>
            <a:r>
              <a:rPr lang="en-US" dirty="0"/>
              <a:t>of type and scrambled it to make a type</a:t>
            </a:r>
            <a:br>
              <a:rPr lang="en-US" dirty="0"/>
            </a:br>
            <a:r>
              <a:rPr lang="en-US" dirty="0"/>
              <a:t>specimen book</a:t>
            </a:r>
            <a:endParaRPr lang="ru-RU" dirty="0"/>
          </a:p>
        </p:txBody>
      </p:sp>
      <p:sp>
        <p:nvSpPr>
          <p:cNvPr id="9" name="Текст 6"/>
          <p:cNvSpPr>
            <a:spLocks noGrp="1"/>
          </p:cNvSpPr>
          <p:nvPr>
            <p:ph type="body" sz="quarter" idx="13" hasCustomPrompt="1"/>
          </p:nvPr>
        </p:nvSpPr>
        <p:spPr>
          <a:xfrm>
            <a:off x="18060989" y="9152022"/>
            <a:ext cx="4930774" cy="593557"/>
          </a:xfrm>
        </p:spPr>
        <p:txBody>
          <a:bodyPr>
            <a:normAutofit/>
          </a:bodyPr>
          <a:lstStyle>
            <a:lvl1pPr marL="0" indent="0">
              <a:lnSpc>
                <a:spcPct val="100000"/>
              </a:lnSpc>
              <a:spcBef>
                <a:spcPts val="0"/>
              </a:spcBef>
              <a:buNone/>
              <a:defRPr sz="3000">
                <a:solidFill>
                  <a:schemeClr val="accent1"/>
                </a:solidFill>
              </a:defRPr>
            </a:lvl1pPr>
          </a:lstStyle>
          <a:p>
            <a:pPr lvl="0"/>
            <a:r>
              <a:rPr lang="en-US" dirty="0"/>
              <a:t>Lorem Ipsum</a:t>
            </a:r>
            <a:endParaRPr lang="ru-RU" dirty="0"/>
          </a:p>
        </p:txBody>
      </p:sp>
      <p:sp>
        <p:nvSpPr>
          <p:cNvPr id="10" name="Текст 6"/>
          <p:cNvSpPr>
            <a:spLocks noGrp="1"/>
          </p:cNvSpPr>
          <p:nvPr>
            <p:ph type="body" sz="quarter" idx="14" hasCustomPrompt="1"/>
          </p:nvPr>
        </p:nvSpPr>
        <p:spPr>
          <a:xfrm>
            <a:off x="18060989" y="9745579"/>
            <a:ext cx="4930774"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is simply dummy text</a:t>
            </a:r>
            <a:br>
              <a:rPr lang="en-US" dirty="0"/>
            </a:br>
            <a:r>
              <a:rPr lang="en-US" dirty="0"/>
              <a:t>Lorem Ipsum is simply </a:t>
            </a:r>
            <a:endParaRPr lang="ru-RU" dirty="0"/>
          </a:p>
        </p:txBody>
      </p:sp>
      <p:sp>
        <p:nvSpPr>
          <p:cNvPr id="11" name="Текст 6"/>
          <p:cNvSpPr>
            <a:spLocks noGrp="1"/>
          </p:cNvSpPr>
          <p:nvPr>
            <p:ph type="body" sz="quarter" idx="15" hasCustomPrompt="1"/>
          </p:nvPr>
        </p:nvSpPr>
        <p:spPr>
          <a:xfrm>
            <a:off x="15878842" y="8839203"/>
            <a:ext cx="2120397" cy="2269958"/>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72</a:t>
            </a:r>
            <a:endParaRPr lang="ru-RU" dirty="0"/>
          </a:p>
        </p:txBody>
      </p:sp>
      <p:sp>
        <p:nvSpPr>
          <p:cNvPr id="12" name="Текст 6"/>
          <p:cNvSpPr>
            <a:spLocks noGrp="1"/>
          </p:cNvSpPr>
          <p:nvPr>
            <p:ph type="body" sz="quarter" idx="16" hasCustomPrompt="1"/>
          </p:nvPr>
        </p:nvSpPr>
        <p:spPr>
          <a:xfrm>
            <a:off x="16050292" y="4474746"/>
            <a:ext cx="7362158" cy="2478504"/>
          </a:xfrm>
        </p:spPr>
        <p:txBody>
          <a:bodyPr>
            <a:normAutofit/>
          </a:bodyPr>
          <a:lstStyle>
            <a:lvl1pPr marL="0" indent="0">
              <a:lnSpc>
                <a:spcPct val="100000"/>
              </a:lnSpc>
              <a:spcBef>
                <a:spcPts val="0"/>
              </a:spcBef>
              <a:buNone/>
              <a:defRPr sz="2200">
                <a:solidFill>
                  <a:schemeClr val="tx2"/>
                </a:solidFill>
                <a:latin typeface="TT Norms Pro" panose="020B0103030101020204" pitchFamily="34" charset="0"/>
              </a:defRPr>
            </a:lvl1pPr>
          </a:lstStyle>
          <a:p>
            <a:pPr lvl="0"/>
            <a:r>
              <a:rPr lang="ru-RU" dirty="0"/>
              <a:t>«Хотел бы отметить особую роль НИТУ «</a:t>
            </a:r>
            <a:r>
              <a:rPr lang="ru-RU" dirty="0" err="1"/>
              <a:t>МИСиС</a:t>
            </a:r>
            <a:r>
              <a:rPr lang="ru-RU" dirty="0"/>
              <a:t>»</a:t>
            </a:r>
            <a:br>
              <a:rPr lang="ru-RU" dirty="0"/>
            </a:br>
            <a:r>
              <a:rPr lang="ru-RU" dirty="0"/>
              <a:t>в подготовке специалистов для предприятий ОМК.</a:t>
            </a:r>
            <a:br>
              <a:rPr lang="ru-RU" dirty="0"/>
            </a:br>
            <a:r>
              <a:rPr lang="ru-RU" dirty="0"/>
              <a:t>Блестящее качество образования и глубина знаний</a:t>
            </a:r>
            <a:br>
              <a:rPr lang="ru-RU" dirty="0"/>
            </a:br>
            <a:r>
              <a:rPr lang="ru-RU" dirty="0"/>
              <a:t>наших сотрудников, уникальные учебные программы</a:t>
            </a:r>
            <a:br>
              <a:rPr lang="ru-RU" dirty="0"/>
            </a:br>
            <a:r>
              <a:rPr lang="ru-RU" dirty="0"/>
              <a:t>университета, в том числе разработанные специально</a:t>
            </a:r>
            <a:br>
              <a:rPr lang="ru-RU" dirty="0"/>
            </a:br>
            <a:r>
              <a:rPr lang="ru-RU" dirty="0"/>
              <a:t>для нас, — один из главных факторов успеха ОМК»</a:t>
            </a:r>
          </a:p>
        </p:txBody>
      </p:sp>
      <p:sp>
        <p:nvSpPr>
          <p:cNvPr id="13" name="Текст 6"/>
          <p:cNvSpPr>
            <a:spLocks noGrp="1"/>
          </p:cNvSpPr>
          <p:nvPr>
            <p:ph type="body" sz="quarter" idx="17" hasCustomPrompt="1"/>
          </p:nvPr>
        </p:nvSpPr>
        <p:spPr>
          <a:xfrm>
            <a:off x="16050292" y="7110162"/>
            <a:ext cx="7362158" cy="309315"/>
          </a:xfrm>
        </p:spPr>
        <p:txBody>
          <a:bodyPr>
            <a:normAutofit/>
          </a:bodyPr>
          <a:lstStyle>
            <a:lvl1pPr marL="0" indent="0">
              <a:lnSpc>
                <a:spcPct val="100000"/>
              </a:lnSpc>
              <a:spcBef>
                <a:spcPts val="0"/>
              </a:spcBef>
              <a:buNone/>
              <a:defRPr sz="1700" b="1">
                <a:solidFill>
                  <a:schemeClr val="tx2"/>
                </a:solidFill>
                <a:latin typeface="TT Norms Pro" panose="020B0103030101020204" pitchFamily="34" charset="0"/>
              </a:defRPr>
            </a:lvl1pPr>
          </a:lstStyle>
          <a:p>
            <a:pPr lvl="0"/>
            <a:r>
              <a:rPr lang="ru-RU" dirty="0"/>
              <a:t>Анатолий Седых</a:t>
            </a:r>
          </a:p>
        </p:txBody>
      </p:sp>
      <p:sp>
        <p:nvSpPr>
          <p:cNvPr id="14" name="Текст 6"/>
          <p:cNvSpPr>
            <a:spLocks noGrp="1"/>
          </p:cNvSpPr>
          <p:nvPr>
            <p:ph type="body" sz="quarter" idx="18" hasCustomPrompt="1"/>
          </p:nvPr>
        </p:nvSpPr>
        <p:spPr>
          <a:xfrm>
            <a:off x="16050292" y="7382126"/>
            <a:ext cx="7362158" cy="828424"/>
          </a:xfrm>
        </p:spPr>
        <p:txBody>
          <a:bodyPr>
            <a:normAutofit/>
          </a:bodyPr>
          <a:lstStyle>
            <a:lvl1pPr marL="0" indent="0">
              <a:lnSpc>
                <a:spcPct val="100000"/>
              </a:lnSpc>
              <a:spcBef>
                <a:spcPts val="0"/>
              </a:spcBef>
              <a:buNone/>
              <a:defRPr sz="1700" b="0">
                <a:solidFill>
                  <a:schemeClr val="tx2"/>
                </a:solidFill>
                <a:latin typeface="TT Norms Pro" panose="020B0103030101020204" pitchFamily="34" charset="0"/>
              </a:defRPr>
            </a:lvl1pPr>
          </a:lstStyle>
          <a:p>
            <a:pPr lvl="0"/>
            <a:r>
              <a:rPr lang="ru-RU" dirty="0"/>
              <a:t>Председатель правления АО «ОМК».</a:t>
            </a:r>
            <a:br>
              <a:rPr lang="ru-RU" dirty="0"/>
            </a:br>
            <a:r>
              <a:rPr lang="ru-RU" dirty="0"/>
              <a:t>Выпускник МИСИС</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Tree>
    <p:extLst>
      <p:ext uri="{BB962C8B-B14F-4D97-AF65-F5344CB8AC3E}">
        <p14:creationId xmlns:p14="http://schemas.microsoft.com/office/powerpoint/2010/main" val="596950849"/>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userDrawn="1">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userDrawn="1">
          <p15:clr>
            <a:srgbClr val="FBAE40"/>
          </p15:clr>
        </p15:guide>
        <p15:guide id="16" orient="horz" pos="55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Инфографика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737165"/>
          </a:xfrm>
        </p:spPr>
        <p:txBody>
          <a:bodyPr anchor="t">
            <a:noAutofit/>
          </a:bodyPr>
          <a:lstStyle>
            <a:lvl1pPr algn="l">
              <a:lnSpc>
                <a:spcPts val="6700"/>
              </a:lnSpc>
              <a:defRPr sz="7300">
                <a:solidFill>
                  <a:schemeClr val="accent1"/>
                </a:solidFill>
                <a:latin typeface="+mj-lt"/>
              </a:defRPr>
            </a:lvl1pPr>
          </a:lstStyle>
          <a:p>
            <a:r>
              <a:rPr lang="ru-RU" dirty="0"/>
              <a:t>Заголовок раздела</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517" y="3760060"/>
            <a:ext cx="8461710" cy="2930141"/>
          </a:xfrm>
        </p:spPr>
        <p:txBody>
          <a:bodyPr>
            <a:noAutofit/>
          </a:bodyPr>
          <a:lstStyle>
            <a:lvl1pPr marL="0" indent="0">
              <a:lnSpc>
                <a:spcPct val="100000"/>
              </a:lnSpc>
              <a:spcBef>
                <a:spcPts val="0"/>
              </a:spcBef>
              <a:buNone/>
              <a:defRPr sz="4000">
                <a:solidFill>
                  <a:schemeClr val="accent1"/>
                </a:solidFill>
              </a:defRPr>
            </a:lvl1pPr>
          </a:lstStyle>
          <a:p>
            <a:pPr lvl="0"/>
            <a:r>
              <a:rPr lang="en-US" dirty="0"/>
              <a:t>Lorem Ipsum is simply dummy</a:t>
            </a:r>
            <a:br>
              <a:rPr lang="en-US" dirty="0"/>
            </a:br>
            <a:r>
              <a:rPr lang="en-US" dirty="0"/>
              <a:t>text of the printing and typesetting</a:t>
            </a:r>
            <a:br>
              <a:rPr lang="en-US" dirty="0"/>
            </a:br>
            <a:r>
              <a:rPr lang="en-US" dirty="0"/>
              <a:t>industry. Lorem Ipsum has been</a:t>
            </a:r>
            <a:br>
              <a:rPr lang="en-US" dirty="0"/>
            </a:br>
            <a:r>
              <a:rPr lang="en-US" dirty="0"/>
              <a:t>the industry's standard dummy</a:t>
            </a:r>
            <a:endParaRPr lang="ru-RU" dirty="0"/>
          </a:p>
        </p:txBody>
      </p:sp>
      <p:sp>
        <p:nvSpPr>
          <p:cNvPr id="8" name="Текст 6"/>
          <p:cNvSpPr>
            <a:spLocks noGrp="1"/>
          </p:cNvSpPr>
          <p:nvPr>
            <p:ph type="body" sz="quarter" idx="12" hasCustomPrompt="1"/>
          </p:nvPr>
        </p:nvSpPr>
        <p:spPr>
          <a:xfrm>
            <a:off x="12363313" y="7655253"/>
            <a:ext cx="10682129" cy="4674860"/>
          </a:xfrm>
        </p:spPr>
        <p:txBody>
          <a:bodyPr>
            <a:noAutofit/>
          </a:bodyPr>
          <a:lstStyle>
            <a:lvl1pPr marL="0" indent="0">
              <a:lnSpc>
                <a:spcPct val="100000"/>
              </a:lnSpc>
              <a:spcBef>
                <a:spcPts val="0"/>
              </a:spcBef>
              <a:buNone/>
              <a:defRPr sz="4000">
                <a:solidFill>
                  <a:schemeClr val="tx2"/>
                </a:solidFill>
              </a:defRPr>
            </a:lvl1pPr>
          </a:lstStyle>
          <a:p>
            <a:pPr lvl="0"/>
            <a:r>
              <a:rPr lang="en-US" dirty="0"/>
              <a:t>Lorem Ipsum has been the industry's </a:t>
            </a:r>
            <a:br>
              <a:rPr lang="en-US" dirty="0"/>
            </a:br>
            <a:r>
              <a:rPr lang="en-US" dirty="0"/>
              <a:t>standard dummy text ever since the 1500s,</a:t>
            </a:r>
            <a:br>
              <a:rPr lang="en-US" dirty="0"/>
            </a:br>
            <a:r>
              <a:rPr lang="en-US" dirty="0"/>
              <a:t>when an unknown printer took a galley </a:t>
            </a:r>
          </a:p>
          <a:p>
            <a:pPr lvl="0"/>
            <a:r>
              <a:rPr lang="en-US" dirty="0"/>
              <a:t>Lorem Ipsum has been the industry's </a:t>
            </a:r>
            <a:br>
              <a:rPr lang="en-US" dirty="0"/>
            </a:br>
            <a:r>
              <a:rPr lang="en-US" dirty="0"/>
              <a:t>standard dummy text ever since the 1500s,</a:t>
            </a:r>
            <a:br>
              <a:rPr lang="en-US" dirty="0"/>
            </a:br>
            <a:r>
              <a:rPr lang="en-US" dirty="0"/>
              <a:t>when an unknown printer took a galley</a:t>
            </a:r>
            <a:endParaRPr lang="ru-RU" dirty="0"/>
          </a:p>
        </p:txBody>
      </p:sp>
      <p:sp>
        <p:nvSpPr>
          <p:cNvPr id="10" name="Текст 6"/>
          <p:cNvSpPr>
            <a:spLocks noGrp="1"/>
          </p:cNvSpPr>
          <p:nvPr>
            <p:ph type="body" sz="quarter" idx="14" hasCustomPrompt="1"/>
          </p:nvPr>
        </p:nvSpPr>
        <p:spPr>
          <a:xfrm>
            <a:off x="12354962" y="5364110"/>
            <a:ext cx="3256513"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Lorem Ipsum</a:t>
            </a:r>
            <a:br>
              <a:rPr lang="en-US" dirty="0"/>
            </a:br>
            <a:r>
              <a:rPr lang="en-US" dirty="0"/>
              <a:t>is simply</a:t>
            </a:r>
            <a:br>
              <a:rPr lang="en-US" dirty="0"/>
            </a:br>
            <a:r>
              <a:rPr lang="en-US" dirty="0"/>
              <a:t>dummy text</a:t>
            </a:r>
            <a:endParaRPr lang="ru-RU" dirty="0"/>
          </a:p>
        </p:txBody>
      </p:sp>
      <p:sp>
        <p:nvSpPr>
          <p:cNvPr id="11" name="Текст 6"/>
          <p:cNvSpPr>
            <a:spLocks noGrp="1"/>
          </p:cNvSpPr>
          <p:nvPr>
            <p:ph type="body" sz="quarter" idx="15" hasCustomPrompt="1"/>
          </p:nvPr>
        </p:nvSpPr>
        <p:spPr>
          <a:xfrm>
            <a:off x="12297582" y="3326258"/>
            <a:ext cx="3313893" cy="2037852"/>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23</a:t>
            </a:r>
            <a:endParaRPr lang="ru-RU" dirty="0"/>
          </a:p>
        </p:txBody>
      </p:sp>
      <p:sp>
        <p:nvSpPr>
          <p:cNvPr id="12" name="Текст 6"/>
          <p:cNvSpPr>
            <a:spLocks noGrp="1"/>
          </p:cNvSpPr>
          <p:nvPr>
            <p:ph type="body" sz="quarter" idx="16" hasCustomPrompt="1"/>
          </p:nvPr>
        </p:nvSpPr>
        <p:spPr>
          <a:xfrm>
            <a:off x="1298516" y="7672908"/>
            <a:ext cx="7129868" cy="2478504"/>
          </a:xfrm>
        </p:spPr>
        <p:txBody>
          <a:bodyPr>
            <a:normAutofit/>
          </a:bodyPr>
          <a:lstStyle>
            <a:lvl1pPr marL="0" indent="0" algn="l">
              <a:lnSpc>
                <a:spcPct val="100000"/>
              </a:lnSpc>
              <a:spcBef>
                <a:spcPts val="0"/>
              </a:spcBef>
              <a:buNone/>
              <a:defRPr sz="2200">
                <a:solidFill>
                  <a:schemeClr val="tx2"/>
                </a:solidFill>
                <a:latin typeface="TT Norms Pro" panose="020B0103030101020204" pitchFamily="34" charset="0"/>
              </a:defRPr>
            </a:lvl1pPr>
          </a:lstStyle>
          <a:p>
            <a:pPr lvl="0"/>
            <a:r>
              <a:rPr lang="ru-RU" dirty="0"/>
              <a:t>«НИТУ «МИСИС» полноправно вошёл в «обойму» тех организаций, которые сотрудничают с CERN. Теперь НИТУ «МИСИС» — не только университет, блистающий в области новых материалов и технологий, но и организация, имеющая отношение к участию России  в самых ярких проектах в области</a:t>
            </a:r>
            <a:r>
              <a:rPr lang="en-US" dirty="0"/>
              <a:t> </a:t>
            </a:r>
            <a:r>
              <a:rPr lang="ru-RU" dirty="0"/>
              <a:t>физики частиц»</a:t>
            </a:r>
          </a:p>
        </p:txBody>
      </p:sp>
      <p:sp>
        <p:nvSpPr>
          <p:cNvPr id="13" name="Текст 6"/>
          <p:cNvSpPr>
            <a:spLocks noGrp="1"/>
          </p:cNvSpPr>
          <p:nvPr>
            <p:ph type="body" sz="quarter" idx="17" hasCustomPrompt="1"/>
          </p:nvPr>
        </p:nvSpPr>
        <p:spPr>
          <a:xfrm>
            <a:off x="1298516" y="10548418"/>
            <a:ext cx="7129868" cy="271963"/>
          </a:xfrm>
        </p:spPr>
        <p:txBody>
          <a:bodyPr>
            <a:normAutofit/>
          </a:bodyPr>
          <a:lstStyle>
            <a:lvl1pPr marL="0" indent="0">
              <a:lnSpc>
                <a:spcPct val="100000"/>
              </a:lnSpc>
              <a:spcBef>
                <a:spcPts val="0"/>
              </a:spcBef>
              <a:buNone/>
              <a:defRPr sz="1700" b="1">
                <a:solidFill>
                  <a:schemeClr val="tx2"/>
                </a:solidFill>
                <a:latin typeface="TT Norms Pro" panose="020B0103030101020204" pitchFamily="34" charset="0"/>
              </a:defRPr>
            </a:lvl1pPr>
          </a:lstStyle>
          <a:p>
            <a:pPr lvl="0"/>
            <a:r>
              <a:rPr lang="ru-RU" dirty="0"/>
              <a:t>Григорий Трубников</a:t>
            </a:r>
          </a:p>
        </p:txBody>
      </p:sp>
      <p:sp>
        <p:nvSpPr>
          <p:cNvPr id="14" name="Текст 6"/>
          <p:cNvSpPr>
            <a:spLocks noGrp="1"/>
          </p:cNvSpPr>
          <p:nvPr>
            <p:ph type="body" sz="quarter" idx="18" hasCustomPrompt="1"/>
          </p:nvPr>
        </p:nvSpPr>
        <p:spPr>
          <a:xfrm>
            <a:off x="1298516" y="10820381"/>
            <a:ext cx="7129868" cy="828424"/>
          </a:xfrm>
        </p:spPr>
        <p:txBody>
          <a:bodyPr>
            <a:normAutofit/>
          </a:bodyPr>
          <a:lstStyle>
            <a:lvl1pPr marL="0" indent="0">
              <a:lnSpc>
                <a:spcPct val="100000"/>
              </a:lnSpc>
              <a:spcBef>
                <a:spcPts val="0"/>
              </a:spcBef>
              <a:buNone/>
              <a:defRPr sz="1700" b="0">
                <a:solidFill>
                  <a:schemeClr val="tx2"/>
                </a:solidFill>
                <a:latin typeface="TT Norms Pro" panose="020B0103030101020204" pitchFamily="34" charset="0"/>
              </a:defRPr>
            </a:lvl1pPr>
          </a:lstStyle>
          <a:p>
            <a:pPr lvl="0"/>
            <a:r>
              <a:rPr lang="ru-RU" dirty="0"/>
              <a:t>заместитель министра науки </a:t>
            </a:r>
            <a:br>
              <a:rPr lang="ru-RU" dirty="0"/>
            </a:br>
            <a:r>
              <a:rPr lang="ru-RU" dirty="0"/>
              <a:t>и высшего образования РФ</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16047487" y="5364110"/>
            <a:ext cx="3256513"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Lorem Ipsum</a:t>
            </a:r>
            <a:br>
              <a:rPr lang="en-US" dirty="0"/>
            </a:br>
            <a:r>
              <a:rPr lang="en-US" dirty="0"/>
              <a:t>is simply</a:t>
            </a:r>
            <a:br>
              <a:rPr lang="en-US" dirty="0"/>
            </a:br>
            <a:r>
              <a:rPr lang="en-US" dirty="0"/>
              <a:t>dummy text</a:t>
            </a:r>
            <a:endParaRPr lang="ru-RU" dirty="0"/>
          </a:p>
        </p:txBody>
      </p:sp>
      <p:sp>
        <p:nvSpPr>
          <p:cNvPr id="21" name="Текст 6"/>
          <p:cNvSpPr>
            <a:spLocks noGrp="1"/>
          </p:cNvSpPr>
          <p:nvPr>
            <p:ph type="body" sz="quarter" idx="23" hasCustomPrompt="1"/>
          </p:nvPr>
        </p:nvSpPr>
        <p:spPr>
          <a:xfrm>
            <a:off x="15990107" y="3326258"/>
            <a:ext cx="3313893" cy="2037852"/>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115</a:t>
            </a:r>
            <a:endParaRPr lang="ru-RU" dirty="0"/>
          </a:p>
        </p:txBody>
      </p:sp>
      <p:sp>
        <p:nvSpPr>
          <p:cNvPr id="22" name="Текст 6"/>
          <p:cNvSpPr>
            <a:spLocks noGrp="1"/>
          </p:cNvSpPr>
          <p:nvPr>
            <p:ph type="body" sz="quarter" idx="24" hasCustomPrompt="1"/>
          </p:nvPr>
        </p:nvSpPr>
        <p:spPr>
          <a:xfrm>
            <a:off x="19722471" y="5364110"/>
            <a:ext cx="3256513"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Lorem Ipsum</a:t>
            </a:r>
            <a:br>
              <a:rPr lang="en-US" dirty="0"/>
            </a:br>
            <a:r>
              <a:rPr lang="en-US" dirty="0"/>
              <a:t>is simply</a:t>
            </a:r>
            <a:br>
              <a:rPr lang="en-US" dirty="0"/>
            </a:br>
            <a:r>
              <a:rPr lang="en-US" dirty="0"/>
              <a:t>dummy text</a:t>
            </a:r>
            <a:endParaRPr lang="ru-RU" dirty="0"/>
          </a:p>
        </p:txBody>
      </p:sp>
      <p:sp>
        <p:nvSpPr>
          <p:cNvPr id="23" name="Текст 6"/>
          <p:cNvSpPr>
            <a:spLocks noGrp="1"/>
          </p:cNvSpPr>
          <p:nvPr>
            <p:ph type="body" sz="quarter" idx="25" hasCustomPrompt="1"/>
          </p:nvPr>
        </p:nvSpPr>
        <p:spPr>
          <a:xfrm>
            <a:off x="19665091" y="3326258"/>
            <a:ext cx="3313893" cy="2037852"/>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8</a:t>
            </a:r>
            <a:endParaRPr lang="ru-RU" dirty="0"/>
          </a:p>
        </p:txBody>
      </p:sp>
    </p:spTree>
    <p:extLst>
      <p:ext uri="{BB962C8B-B14F-4D97-AF65-F5344CB8AC3E}">
        <p14:creationId xmlns:p14="http://schemas.microsoft.com/office/powerpoint/2010/main" val="3559824631"/>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Инфографика 2">
    <p:spTree>
      <p:nvGrpSpPr>
        <p:cNvPr id="1" name=""/>
        <p:cNvGrpSpPr/>
        <p:nvPr/>
      </p:nvGrpSpPr>
      <p:grpSpPr>
        <a:xfrm>
          <a:off x="0" y="0"/>
          <a:ext cx="0" cy="0"/>
          <a:chOff x="0" y="0"/>
          <a:chExt cx="0" cy="0"/>
        </a:xfrm>
      </p:grpSpPr>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517" y="2030650"/>
            <a:ext cx="6956483" cy="2930141"/>
          </a:xfrm>
        </p:spPr>
        <p:txBody>
          <a:bodyPr>
            <a:noAutofit/>
          </a:bodyPr>
          <a:lstStyle>
            <a:lvl1pPr marL="0" indent="0">
              <a:lnSpc>
                <a:spcPct val="100000"/>
              </a:lnSpc>
              <a:spcBef>
                <a:spcPts val="0"/>
              </a:spcBef>
              <a:buNone/>
              <a:defRPr sz="4000">
                <a:solidFill>
                  <a:schemeClr val="accent1"/>
                </a:solidFill>
              </a:defRPr>
            </a:lvl1pPr>
          </a:lstStyle>
          <a:p>
            <a:pPr lvl="0"/>
            <a:r>
              <a:rPr lang="en-US" dirty="0"/>
              <a:t>Lorem Ipsum is simply</a:t>
            </a:r>
            <a:br>
              <a:rPr lang="en-US" dirty="0"/>
            </a:br>
            <a:r>
              <a:rPr lang="en-US" dirty="0"/>
              <a:t>dummy text of the printing and typesetting industry</a:t>
            </a:r>
          </a:p>
          <a:p>
            <a:pPr lvl="0"/>
            <a:r>
              <a:rPr lang="en-US" dirty="0"/>
              <a:t>Lorem Ipsum has been</a:t>
            </a:r>
            <a:br>
              <a:rPr lang="en-US" dirty="0"/>
            </a:br>
            <a:r>
              <a:rPr lang="en-US" dirty="0"/>
              <a:t>the industry's standard dummy text ever since</a:t>
            </a:r>
            <a:endParaRPr lang="ru-RU" dirty="0"/>
          </a:p>
        </p:txBody>
      </p:sp>
      <p:sp>
        <p:nvSpPr>
          <p:cNvPr id="8" name="Текст 6"/>
          <p:cNvSpPr>
            <a:spLocks noGrp="1"/>
          </p:cNvSpPr>
          <p:nvPr>
            <p:ph type="body" sz="quarter" idx="12" hasCustomPrompt="1"/>
          </p:nvPr>
        </p:nvSpPr>
        <p:spPr>
          <a:xfrm>
            <a:off x="12347575" y="8534188"/>
            <a:ext cx="10738355" cy="956637"/>
          </a:xfrm>
        </p:spPr>
        <p:txBody>
          <a:bodyPr>
            <a:noAutofit/>
          </a:bodyPr>
          <a:lstStyle>
            <a:lvl1pPr marL="0" indent="0">
              <a:lnSpc>
                <a:spcPct val="100000"/>
              </a:lnSpc>
              <a:spcBef>
                <a:spcPts val="0"/>
              </a:spcBef>
              <a:buNone/>
              <a:defRPr sz="5200">
                <a:solidFill>
                  <a:schemeClr val="accent1"/>
                </a:solidFill>
              </a:defRPr>
            </a:lvl1pPr>
          </a:lstStyle>
          <a:p>
            <a:pPr lvl="0"/>
            <a:r>
              <a:rPr lang="en-US" dirty="0"/>
              <a:t>Lorem Ipsum Lorem</a:t>
            </a:r>
            <a:endParaRPr lang="ru-RU" dirty="0"/>
          </a:p>
        </p:txBody>
      </p:sp>
      <p:sp>
        <p:nvSpPr>
          <p:cNvPr id="10" name="Текст 6"/>
          <p:cNvSpPr>
            <a:spLocks noGrp="1"/>
          </p:cNvSpPr>
          <p:nvPr>
            <p:ph type="body" sz="quarter" idx="14" hasCustomPrompt="1"/>
          </p:nvPr>
        </p:nvSpPr>
        <p:spPr>
          <a:xfrm>
            <a:off x="12354962" y="3744860"/>
            <a:ext cx="3761338" cy="1419726"/>
          </a:xfrm>
        </p:spPr>
        <p:txBody>
          <a:bodyPr>
            <a:normAutofit/>
          </a:bodyPr>
          <a:lstStyle>
            <a:lvl1pPr marL="0" indent="0">
              <a:lnSpc>
                <a:spcPct val="100000"/>
              </a:lnSpc>
              <a:spcBef>
                <a:spcPts val="0"/>
              </a:spcBef>
              <a:buNone/>
              <a:defRPr sz="3000">
                <a:solidFill>
                  <a:schemeClr val="tx2"/>
                </a:solidFill>
              </a:defRPr>
            </a:lvl1pPr>
          </a:lstStyle>
          <a:p>
            <a:pPr lvl="0"/>
            <a:r>
              <a:rPr lang="en-US" dirty="0"/>
              <a:t>Lorem Ipsum</a:t>
            </a:r>
            <a:br>
              <a:rPr lang="en-US" dirty="0"/>
            </a:br>
            <a:r>
              <a:rPr lang="en-US" dirty="0"/>
              <a:t>is simply dummy</a:t>
            </a:r>
            <a:br>
              <a:rPr lang="en-US" dirty="0"/>
            </a:br>
            <a:r>
              <a:rPr lang="en-US" dirty="0"/>
              <a:t>text of the printing</a:t>
            </a:r>
            <a:endParaRPr lang="ru-RU" dirty="0"/>
          </a:p>
        </p:txBody>
      </p:sp>
      <p:sp>
        <p:nvSpPr>
          <p:cNvPr id="11" name="Текст 6"/>
          <p:cNvSpPr>
            <a:spLocks noGrp="1"/>
          </p:cNvSpPr>
          <p:nvPr>
            <p:ph type="body" sz="quarter" idx="15" hasCustomPrompt="1"/>
          </p:nvPr>
        </p:nvSpPr>
        <p:spPr>
          <a:xfrm>
            <a:off x="12297582" y="1707008"/>
            <a:ext cx="3749905" cy="2037852"/>
          </a:xfrm>
        </p:spPr>
        <p:txBody>
          <a:bodyPr>
            <a:noAutofit/>
          </a:bodyPr>
          <a:lstStyle>
            <a:lvl1pPr marL="0" indent="0">
              <a:lnSpc>
                <a:spcPct val="100000"/>
              </a:lnSpc>
              <a:spcBef>
                <a:spcPts val="0"/>
              </a:spcBef>
              <a:buNone/>
              <a:defRPr sz="14000">
                <a:solidFill>
                  <a:schemeClr val="accent1"/>
                </a:solidFill>
                <a:latin typeface="+mj-lt"/>
              </a:defRPr>
            </a:lvl1pPr>
          </a:lstStyle>
          <a:p>
            <a:pPr lvl="0"/>
            <a:r>
              <a:rPr lang="en-US" dirty="0"/>
              <a:t>62%</a:t>
            </a:r>
            <a:endParaRPr lang="ru-RU" dirty="0"/>
          </a:p>
        </p:txBody>
      </p:sp>
      <p:sp>
        <p:nvSpPr>
          <p:cNvPr id="12" name="Текст 6"/>
          <p:cNvSpPr>
            <a:spLocks noGrp="1"/>
          </p:cNvSpPr>
          <p:nvPr>
            <p:ph type="body" sz="quarter" idx="16" hasCustomPrompt="1"/>
          </p:nvPr>
        </p:nvSpPr>
        <p:spPr>
          <a:xfrm>
            <a:off x="1298516" y="7096435"/>
            <a:ext cx="6135954" cy="2875509"/>
          </a:xfrm>
        </p:spPr>
        <p:txBody>
          <a:bodyPr>
            <a:normAutofit/>
          </a:bodyPr>
          <a:lstStyle>
            <a:lvl1pPr marL="0" indent="0" algn="l">
              <a:lnSpc>
                <a:spcPct val="100000"/>
              </a:lnSpc>
              <a:spcBef>
                <a:spcPts val="0"/>
              </a:spcBef>
              <a:buNone/>
              <a:defRPr sz="2200">
                <a:solidFill>
                  <a:schemeClr val="tx2"/>
                </a:solidFill>
                <a:latin typeface="TT Norms Pro" panose="020B0103030101020204" pitchFamily="34" charset="0"/>
              </a:defRPr>
            </a:lvl1pPr>
          </a:lstStyle>
          <a:p>
            <a:pPr lvl="0"/>
            <a:r>
              <a:rPr lang="ru-RU" dirty="0"/>
              <a:t>«НИТУ «МИСИС» полноправно вошёл в «обойму» тех организаций, которые сотрудничают с CERN. Теперь НИТУ «МИСИС» — не только университет, блистающий в области новых материалов и технологий, но и организация, имеющая отношение к участию  России в самых ярких проектах в области</a:t>
            </a:r>
            <a:r>
              <a:rPr lang="en-US" dirty="0"/>
              <a:t> </a:t>
            </a:r>
            <a:r>
              <a:rPr lang="ru-RU" dirty="0"/>
              <a:t>физики частиц»</a:t>
            </a:r>
          </a:p>
        </p:txBody>
      </p:sp>
      <p:sp>
        <p:nvSpPr>
          <p:cNvPr id="13" name="Текст 6"/>
          <p:cNvSpPr>
            <a:spLocks noGrp="1"/>
          </p:cNvSpPr>
          <p:nvPr>
            <p:ph type="body" sz="quarter" idx="17" hasCustomPrompt="1"/>
          </p:nvPr>
        </p:nvSpPr>
        <p:spPr>
          <a:xfrm>
            <a:off x="1298516" y="10309875"/>
            <a:ext cx="6956484" cy="271964"/>
          </a:xfrm>
        </p:spPr>
        <p:txBody>
          <a:bodyPr>
            <a:normAutofit/>
          </a:bodyPr>
          <a:lstStyle>
            <a:lvl1pPr marL="0" indent="0">
              <a:lnSpc>
                <a:spcPct val="100000"/>
              </a:lnSpc>
              <a:spcBef>
                <a:spcPts val="0"/>
              </a:spcBef>
              <a:buNone/>
              <a:defRPr sz="1700" b="1">
                <a:solidFill>
                  <a:schemeClr val="tx2"/>
                </a:solidFill>
                <a:latin typeface="TT Norms Pro" panose="020B0103030101020204" pitchFamily="34" charset="0"/>
              </a:defRPr>
            </a:lvl1pPr>
          </a:lstStyle>
          <a:p>
            <a:pPr lvl="0"/>
            <a:r>
              <a:rPr lang="ru-RU" dirty="0"/>
              <a:t>Григорий Трубников</a:t>
            </a:r>
          </a:p>
        </p:txBody>
      </p:sp>
      <p:sp>
        <p:nvSpPr>
          <p:cNvPr id="14" name="Текст 6"/>
          <p:cNvSpPr>
            <a:spLocks noGrp="1"/>
          </p:cNvSpPr>
          <p:nvPr>
            <p:ph type="body" sz="quarter" idx="18" hasCustomPrompt="1"/>
          </p:nvPr>
        </p:nvSpPr>
        <p:spPr>
          <a:xfrm>
            <a:off x="1298516" y="10581838"/>
            <a:ext cx="6956484" cy="829112"/>
          </a:xfrm>
        </p:spPr>
        <p:txBody>
          <a:bodyPr>
            <a:normAutofit/>
          </a:bodyPr>
          <a:lstStyle>
            <a:lvl1pPr marL="0" indent="0">
              <a:lnSpc>
                <a:spcPct val="100000"/>
              </a:lnSpc>
              <a:spcBef>
                <a:spcPts val="0"/>
              </a:spcBef>
              <a:buNone/>
              <a:defRPr sz="1700" b="0">
                <a:solidFill>
                  <a:schemeClr val="tx2"/>
                </a:solidFill>
                <a:latin typeface="TT Norms Pro" panose="020B0103030101020204" pitchFamily="34" charset="0"/>
              </a:defRPr>
            </a:lvl1pPr>
          </a:lstStyle>
          <a:p>
            <a:pPr lvl="0"/>
            <a:r>
              <a:rPr lang="ru-RU" dirty="0"/>
              <a:t>заместитель министра науки </a:t>
            </a:r>
            <a:br>
              <a:rPr lang="ru-RU" dirty="0"/>
            </a:br>
            <a:r>
              <a:rPr lang="ru-RU" dirty="0"/>
              <a:t>и высшего образования РФ</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4" name="Текст 6"/>
          <p:cNvSpPr>
            <a:spLocks noGrp="1"/>
          </p:cNvSpPr>
          <p:nvPr>
            <p:ph type="body" sz="quarter" idx="22" hasCustomPrompt="1"/>
          </p:nvPr>
        </p:nvSpPr>
        <p:spPr>
          <a:xfrm>
            <a:off x="12363313" y="9448799"/>
            <a:ext cx="10738355" cy="2900363"/>
          </a:xfrm>
        </p:spPr>
        <p:txBody>
          <a:bodyPr>
            <a:noAutofit/>
          </a:bodyPr>
          <a:lstStyle>
            <a:lvl1pPr marL="0" indent="0">
              <a:lnSpc>
                <a:spcPct val="100000"/>
              </a:lnSpc>
              <a:spcBef>
                <a:spcPts val="0"/>
              </a:spcBef>
              <a:buNone/>
              <a:defRPr sz="4000">
                <a:solidFill>
                  <a:schemeClr val="tx2"/>
                </a:solidFill>
              </a:defRPr>
            </a:lvl1pPr>
          </a:lstStyle>
          <a:p>
            <a:pPr lvl="0"/>
            <a:r>
              <a:rPr lang="en-US" dirty="0"/>
              <a:t>Lorem Ipsum is simply dummy text of the</a:t>
            </a:r>
            <a:br>
              <a:rPr lang="en-US" dirty="0"/>
            </a:br>
            <a:r>
              <a:rPr lang="en-US" dirty="0"/>
              <a:t>printing and typesetting industry Lorem Ipsum has been the industry's standard dummy text </a:t>
            </a:r>
            <a:endParaRPr lang="ru-RU" dirty="0"/>
          </a:p>
        </p:txBody>
      </p:sp>
    </p:spTree>
    <p:extLst>
      <p:ext uri="{BB962C8B-B14F-4D97-AF65-F5344CB8AC3E}">
        <p14:creationId xmlns:p14="http://schemas.microsoft.com/office/powerpoint/2010/main" val="4223563734"/>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189">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Буллиты">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516" y="2115691"/>
            <a:ext cx="10626783" cy="1103759"/>
          </a:xfrm>
        </p:spPr>
        <p:txBody>
          <a:bodyPr anchor="t">
            <a:noAutofit/>
          </a:bodyPr>
          <a:lstStyle>
            <a:lvl1pPr algn="l">
              <a:lnSpc>
                <a:spcPts val="6700"/>
              </a:lnSpc>
              <a:defRPr sz="7300">
                <a:solidFill>
                  <a:schemeClr val="accent1"/>
                </a:solidFill>
                <a:latin typeface="+mj-lt"/>
              </a:defRPr>
            </a:lvl1pPr>
          </a:lstStyle>
          <a:p>
            <a:r>
              <a:rPr lang="ru-RU" dirty="0"/>
              <a:t>Заголовок раздела</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865" y="5430202"/>
            <a:ext cx="162178" cy="1260000"/>
          </a:xfrm>
          <a:prstGeom prst="rect">
            <a:avLst/>
          </a:prstGeom>
        </p:spPr>
      </p:pic>
      <p:sp>
        <p:nvSpPr>
          <p:cNvPr id="7" name="Текст 6"/>
          <p:cNvSpPr>
            <a:spLocks noGrp="1"/>
          </p:cNvSpPr>
          <p:nvPr>
            <p:ph type="body" sz="quarter" idx="11" hasCustomPrompt="1"/>
          </p:nvPr>
        </p:nvSpPr>
        <p:spPr>
          <a:xfrm>
            <a:off x="1298516" y="3655596"/>
            <a:ext cx="10626783" cy="1050706"/>
          </a:xfrm>
        </p:spPr>
        <p:txBody>
          <a:bodyPr>
            <a:normAutofit/>
          </a:bodyPr>
          <a:lstStyle>
            <a:lvl1pPr marL="0" indent="0">
              <a:lnSpc>
                <a:spcPct val="100000"/>
              </a:lnSpc>
              <a:spcBef>
                <a:spcPts val="0"/>
              </a:spcBef>
              <a:buNone/>
              <a:defRPr sz="5200">
                <a:solidFill>
                  <a:schemeClr val="accent1"/>
                </a:solidFill>
              </a:defRPr>
            </a:lvl1pPr>
          </a:lstStyle>
          <a:p>
            <a:pPr lvl="0"/>
            <a:r>
              <a:rPr lang="en-US" dirty="0"/>
              <a:t>What is Lorem Ipsum?</a:t>
            </a:r>
            <a:endParaRPr lang="ru-RU" dirty="0"/>
          </a:p>
        </p:txBody>
      </p:sp>
      <p:sp>
        <p:nvSpPr>
          <p:cNvPr id="8" name="Текст 6"/>
          <p:cNvSpPr>
            <a:spLocks noGrp="1"/>
          </p:cNvSpPr>
          <p:nvPr>
            <p:ph type="body" sz="quarter" idx="12" hasCustomPrompt="1"/>
          </p:nvPr>
        </p:nvSpPr>
        <p:spPr>
          <a:xfrm>
            <a:off x="1295399" y="5123398"/>
            <a:ext cx="6937375" cy="6542999"/>
          </a:xfrm>
        </p:spPr>
        <p:txBody>
          <a:bodyPr>
            <a:noAutofit/>
          </a:bodyPr>
          <a:lstStyle>
            <a:lvl1pPr marL="723900" indent="-723900">
              <a:lnSpc>
                <a:spcPct val="100000"/>
              </a:lnSpc>
              <a:spcBef>
                <a:spcPts val="0"/>
              </a:spcBef>
              <a:buFontTx/>
              <a:buBlip>
                <a:blip r:embed="rId3"/>
              </a:buBlip>
              <a:defRPr sz="3000">
                <a:solidFill>
                  <a:schemeClr val="tx2"/>
                </a:solidFill>
                <a:latin typeface="TT Norms Pro" panose="020B0103030101020204" pitchFamily="34" charset="0"/>
              </a:defRPr>
            </a:lvl1pPr>
          </a:lstStyle>
          <a:p>
            <a:pPr lvl="0"/>
            <a:r>
              <a:rPr lang="ru-RU" dirty="0"/>
              <a:t>Организация и управление научно-образовательным</a:t>
            </a:r>
            <a:br>
              <a:rPr lang="ru-RU" dirty="0"/>
            </a:br>
            <a:r>
              <a:rPr lang="ru-RU" dirty="0"/>
              <a:t>процессом по программам</a:t>
            </a:r>
            <a:br>
              <a:rPr lang="ru-RU" dirty="0"/>
            </a:br>
            <a:r>
              <a:rPr lang="ru-RU" dirty="0"/>
              <a:t>подготовки научно-</a:t>
            </a:r>
            <a:br>
              <a:rPr lang="ru-RU" dirty="0"/>
            </a:br>
            <a:r>
              <a:rPr lang="ru-RU" dirty="0"/>
              <a:t>педагогических кадров</a:t>
            </a:r>
            <a:br>
              <a:rPr lang="ru-RU" dirty="0"/>
            </a:br>
            <a:r>
              <a:rPr lang="ru-RU" dirty="0"/>
              <a:t>в аспирантуре</a:t>
            </a:r>
            <a:endParaRPr lang="en-US" dirty="0"/>
          </a:p>
          <a:p>
            <a:pPr lvl="0"/>
            <a:endParaRPr lang="en-US" dirty="0"/>
          </a:p>
          <a:p>
            <a:pPr lvl="0"/>
            <a:r>
              <a:rPr lang="ru-RU" dirty="0"/>
              <a:t>Разработка нормативной</a:t>
            </a:r>
            <a:br>
              <a:rPr lang="ru-RU" dirty="0"/>
            </a:br>
            <a:r>
              <a:rPr lang="ru-RU" dirty="0"/>
              <a:t>и методической документации</a:t>
            </a:r>
            <a:br>
              <a:rPr lang="ru-RU" dirty="0"/>
            </a:br>
            <a:r>
              <a:rPr lang="ru-RU" dirty="0"/>
              <a:t>по осуществлению </a:t>
            </a:r>
            <a:br>
              <a:rPr lang="ru-RU" dirty="0"/>
            </a:br>
            <a:r>
              <a:rPr lang="ru-RU" dirty="0"/>
              <a:t>научно-образовательной</a:t>
            </a:r>
            <a:br>
              <a:rPr lang="ru-RU" dirty="0"/>
            </a:br>
            <a:r>
              <a:rPr lang="ru-RU" dirty="0"/>
              <a:t>деятельности в аспирантуре</a:t>
            </a:r>
          </a:p>
        </p:txBody>
      </p:sp>
      <p:sp>
        <p:nvSpPr>
          <p:cNvPr id="15" name="Footer Placeholder 3"/>
          <p:cNvSpPr>
            <a:spLocks noGrp="1"/>
          </p:cNvSpPr>
          <p:nvPr>
            <p:ph type="ftr" sz="quarter" idx="19"/>
          </p:nvPr>
        </p:nvSpPr>
        <p:spPr>
          <a:xfrm>
            <a:off x="1302654" y="12664440"/>
            <a:ext cx="6952346" cy="730250"/>
          </a:xfrm>
        </p:spPr>
        <p:txBody>
          <a:bodyPr/>
          <a:lstStyle>
            <a:lvl1pPr algn="l">
              <a:defRPr sz="1500">
                <a:solidFill>
                  <a:schemeClr val="tx2"/>
                </a:solidFill>
              </a:defRPr>
            </a:lvl1pPr>
          </a:lstStyle>
          <a:p>
            <a:r>
              <a:rPr lang="ru-RU"/>
              <a:t>Название презентации в одну или несколько строк</a:t>
            </a:r>
            <a:endParaRPr lang="ru-RU" dirty="0"/>
          </a:p>
        </p:txBody>
      </p:sp>
      <p:sp>
        <p:nvSpPr>
          <p:cNvPr id="16" name="Slide Number Placeholder 5"/>
          <p:cNvSpPr>
            <a:spLocks noGrp="1"/>
          </p:cNvSpPr>
          <p:nvPr>
            <p:ph type="sldNum" sz="quarter" idx="20"/>
          </p:nvPr>
        </p:nvSpPr>
        <p:spPr>
          <a:xfrm>
            <a:off x="19812000" y="12630986"/>
            <a:ext cx="3289668" cy="730250"/>
          </a:xfrm>
        </p:spPr>
        <p:txBody>
          <a:bodyPr/>
          <a:lstStyle>
            <a:lvl1pPr>
              <a:defRPr sz="2300">
                <a:solidFill>
                  <a:schemeClr val="accent1"/>
                </a:solidFill>
              </a:defRPr>
            </a:lvl1pPr>
          </a:lstStyle>
          <a:p>
            <a:fld id="{66B5E2A4-72D4-4DC4-9470-54C0EE06E412}" type="slidenum">
              <a:rPr lang="ru-RU" smtClean="0"/>
              <a:pPr/>
              <a:t>‹#›</a:t>
            </a:fld>
            <a:endParaRPr lang="ru-RU" dirty="0"/>
          </a:p>
        </p:txBody>
      </p:sp>
      <p:sp>
        <p:nvSpPr>
          <p:cNvPr id="17" name="Текст 6"/>
          <p:cNvSpPr>
            <a:spLocks noGrp="1"/>
          </p:cNvSpPr>
          <p:nvPr>
            <p:ph type="body" sz="quarter" idx="21" hasCustomPrompt="1"/>
          </p:nvPr>
        </p:nvSpPr>
        <p:spPr>
          <a:xfrm>
            <a:off x="8674101" y="12856752"/>
            <a:ext cx="6937374" cy="355149"/>
          </a:xfrm>
        </p:spPr>
        <p:txBody>
          <a:bodyPr>
            <a:normAutofit/>
          </a:bodyPr>
          <a:lstStyle>
            <a:lvl1pPr marL="0" indent="0">
              <a:lnSpc>
                <a:spcPct val="100000"/>
              </a:lnSpc>
              <a:spcBef>
                <a:spcPts val="0"/>
              </a:spcBef>
              <a:buNone/>
              <a:defRPr sz="1500">
                <a:solidFill>
                  <a:schemeClr val="tx2"/>
                </a:solidFill>
              </a:defRPr>
            </a:lvl1pPr>
          </a:lstStyle>
          <a:p>
            <a:pPr lvl="0"/>
            <a:r>
              <a:rPr lang="ru-RU" dirty="0"/>
              <a:t>Докладчик (при необходимости)</a:t>
            </a:r>
          </a:p>
        </p:txBody>
      </p:sp>
      <p:sp>
        <p:nvSpPr>
          <p:cNvPr id="18" name="TextBox 17"/>
          <p:cNvSpPr txBox="1"/>
          <p:nvPr userDrawn="1"/>
        </p:nvSpPr>
        <p:spPr>
          <a:xfrm>
            <a:off x="19812000" y="655721"/>
            <a:ext cx="3273389" cy="338554"/>
          </a:xfrm>
          <a:prstGeom prst="rect">
            <a:avLst/>
          </a:prstGeom>
          <a:noFill/>
        </p:spPr>
        <p:txBody>
          <a:bodyPr wrap="square" rtlCol="0">
            <a:spAutoFit/>
          </a:bodyPr>
          <a:lstStyle/>
          <a:p>
            <a:pPr algn="r"/>
            <a:r>
              <a:rPr lang="en-US" sz="1600" dirty="0">
                <a:solidFill>
                  <a:schemeClr val="accent1"/>
                </a:solidFill>
              </a:rPr>
              <a:t>misis.ru</a:t>
            </a:r>
            <a:endParaRPr lang="ru-RU" sz="1600" dirty="0">
              <a:solidFill>
                <a:schemeClr val="accent1"/>
              </a:solidFill>
            </a:endParaRPr>
          </a:p>
        </p:txBody>
      </p:sp>
      <p:pic>
        <p:nvPicPr>
          <p:cNvPr id="19" name="Рисунок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95648" y="399072"/>
            <a:ext cx="2394000" cy="961940"/>
          </a:xfrm>
          <a:prstGeom prst="rect">
            <a:avLst/>
          </a:prstGeom>
        </p:spPr>
      </p:pic>
      <p:sp>
        <p:nvSpPr>
          <p:cNvPr id="20" name="Текст 6"/>
          <p:cNvSpPr>
            <a:spLocks noGrp="1"/>
          </p:cNvSpPr>
          <p:nvPr>
            <p:ph type="body" sz="quarter" idx="22" hasCustomPrompt="1"/>
          </p:nvPr>
        </p:nvSpPr>
        <p:spPr>
          <a:xfrm>
            <a:off x="8674101" y="5123397"/>
            <a:ext cx="6937374" cy="6542999"/>
          </a:xfrm>
        </p:spPr>
        <p:txBody>
          <a:bodyPr>
            <a:noAutofit/>
          </a:bodyPr>
          <a:lstStyle>
            <a:lvl1pPr marL="723900" indent="-723900">
              <a:lnSpc>
                <a:spcPct val="100000"/>
              </a:lnSpc>
              <a:spcBef>
                <a:spcPts val="0"/>
              </a:spcBef>
              <a:buFontTx/>
              <a:buBlip>
                <a:blip r:embed="rId3"/>
              </a:buBlip>
              <a:defRPr sz="3000">
                <a:solidFill>
                  <a:schemeClr val="tx2"/>
                </a:solidFill>
                <a:latin typeface="TT Norms Pro" panose="020B0103030101020204" pitchFamily="34" charset="0"/>
              </a:defRPr>
            </a:lvl1pPr>
          </a:lstStyle>
          <a:p>
            <a:pPr lvl="0"/>
            <a:r>
              <a:rPr lang="ru-RU" dirty="0"/>
              <a:t>Организация и управление научно-образовательным</a:t>
            </a:r>
            <a:br>
              <a:rPr lang="ru-RU" dirty="0"/>
            </a:br>
            <a:r>
              <a:rPr lang="ru-RU" dirty="0"/>
              <a:t>процессом по программам</a:t>
            </a:r>
            <a:br>
              <a:rPr lang="ru-RU" dirty="0"/>
            </a:br>
            <a:r>
              <a:rPr lang="ru-RU" dirty="0"/>
              <a:t>подготовки научно-</a:t>
            </a:r>
            <a:br>
              <a:rPr lang="ru-RU" dirty="0"/>
            </a:br>
            <a:r>
              <a:rPr lang="ru-RU" dirty="0"/>
              <a:t>педагогических кадров</a:t>
            </a:r>
            <a:br>
              <a:rPr lang="ru-RU" dirty="0"/>
            </a:br>
            <a:r>
              <a:rPr lang="ru-RU" dirty="0"/>
              <a:t>в аспирантуре</a:t>
            </a:r>
            <a:endParaRPr lang="en-US" dirty="0"/>
          </a:p>
          <a:p>
            <a:pPr lvl="0"/>
            <a:endParaRPr lang="en-US" dirty="0"/>
          </a:p>
          <a:p>
            <a:pPr lvl="0"/>
            <a:r>
              <a:rPr lang="ru-RU" dirty="0"/>
              <a:t>Разработка нормативной</a:t>
            </a:r>
            <a:br>
              <a:rPr lang="ru-RU" dirty="0"/>
            </a:br>
            <a:r>
              <a:rPr lang="ru-RU" dirty="0"/>
              <a:t>и методической документации</a:t>
            </a:r>
            <a:br>
              <a:rPr lang="ru-RU" dirty="0"/>
            </a:br>
            <a:r>
              <a:rPr lang="ru-RU" dirty="0"/>
              <a:t>по осуществлению </a:t>
            </a:r>
            <a:br>
              <a:rPr lang="ru-RU" dirty="0"/>
            </a:br>
            <a:r>
              <a:rPr lang="ru-RU" dirty="0"/>
              <a:t>научно-образовательной</a:t>
            </a:r>
            <a:br>
              <a:rPr lang="ru-RU" dirty="0"/>
            </a:br>
            <a:r>
              <a:rPr lang="ru-RU" dirty="0"/>
              <a:t>деятельности в аспирантуре</a:t>
            </a:r>
          </a:p>
        </p:txBody>
      </p:sp>
      <p:sp>
        <p:nvSpPr>
          <p:cNvPr id="21" name="Текст 6"/>
          <p:cNvSpPr>
            <a:spLocks noGrp="1"/>
          </p:cNvSpPr>
          <p:nvPr>
            <p:ph type="body" sz="quarter" idx="23" hasCustomPrompt="1"/>
          </p:nvPr>
        </p:nvSpPr>
        <p:spPr>
          <a:xfrm>
            <a:off x="16052801" y="5123397"/>
            <a:ext cx="6938961" cy="6542999"/>
          </a:xfrm>
        </p:spPr>
        <p:txBody>
          <a:bodyPr>
            <a:noAutofit/>
          </a:bodyPr>
          <a:lstStyle>
            <a:lvl1pPr marL="723900" indent="-723900">
              <a:lnSpc>
                <a:spcPct val="100000"/>
              </a:lnSpc>
              <a:spcBef>
                <a:spcPts val="0"/>
              </a:spcBef>
              <a:buFontTx/>
              <a:buBlip>
                <a:blip r:embed="rId3"/>
              </a:buBlip>
              <a:defRPr sz="3000">
                <a:solidFill>
                  <a:schemeClr val="tx2"/>
                </a:solidFill>
                <a:latin typeface="TT Norms Pro" panose="020B0103030101020204" pitchFamily="34" charset="0"/>
              </a:defRPr>
            </a:lvl1pPr>
          </a:lstStyle>
          <a:p>
            <a:pPr lvl="0"/>
            <a:r>
              <a:rPr lang="ru-RU" dirty="0"/>
              <a:t>Организация и управление научно-образовательным</a:t>
            </a:r>
            <a:br>
              <a:rPr lang="ru-RU" dirty="0"/>
            </a:br>
            <a:r>
              <a:rPr lang="ru-RU" dirty="0"/>
              <a:t>процессом по программам</a:t>
            </a:r>
            <a:br>
              <a:rPr lang="ru-RU" dirty="0"/>
            </a:br>
            <a:r>
              <a:rPr lang="ru-RU" dirty="0"/>
              <a:t>подготовки научно-</a:t>
            </a:r>
            <a:br>
              <a:rPr lang="ru-RU" dirty="0"/>
            </a:br>
            <a:r>
              <a:rPr lang="ru-RU" dirty="0"/>
              <a:t>педагогических кадров</a:t>
            </a:r>
            <a:br>
              <a:rPr lang="ru-RU" dirty="0"/>
            </a:br>
            <a:r>
              <a:rPr lang="ru-RU" dirty="0"/>
              <a:t>в аспирантуре</a:t>
            </a:r>
            <a:endParaRPr lang="en-US" dirty="0"/>
          </a:p>
          <a:p>
            <a:pPr lvl="0"/>
            <a:endParaRPr lang="en-US" dirty="0"/>
          </a:p>
          <a:p>
            <a:pPr lvl="0"/>
            <a:r>
              <a:rPr lang="ru-RU" dirty="0"/>
              <a:t>Разработка нормативной</a:t>
            </a:r>
            <a:br>
              <a:rPr lang="ru-RU" dirty="0"/>
            </a:br>
            <a:r>
              <a:rPr lang="ru-RU" dirty="0"/>
              <a:t>и методической документации</a:t>
            </a:r>
            <a:br>
              <a:rPr lang="ru-RU" dirty="0"/>
            </a:br>
            <a:r>
              <a:rPr lang="ru-RU" dirty="0"/>
              <a:t>по осуществлению </a:t>
            </a:r>
            <a:br>
              <a:rPr lang="ru-RU" dirty="0"/>
            </a:br>
            <a:r>
              <a:rPr lang="ru-RU" dirty="0"/>
              <a:t>научно-образовательной</a:t>
            </a:r>
            <a:br>
              <a:rPr lang="ru-RU" dirty="0"/>
            </a:br>
            <a:r>
              <a:rPr lang="ru-RU" dirty="0"/>
              <a:t>деятельности в аспирантуре</a:t>
            </a:r>
          </a:p>
        </p:txBody>
      </p:sp>
    </p:spTree>
    <p:extLst>
      <p:ext uri="{BB962C8B-B14F-4D97-AF65-F5344CB8AC3E}">
        <p14:creationId xmlns:p14="http://schemas.microsoft.com/office/powerpoint/2010/main" val="3236260190"/>
      </p:ext>
    </p:extLst>
  </p:cSld>
  <p:clrMapOvr>
    <a:masterClrMapping/>
  </p:clrMapOvr>
  <p:extLst>
    <p:ext uri="{DCECCB84-F9BA-43D5-87BE-67443E8EF086}">
      <p15:sldGuideLst xmlns:p15="http://schemas.microsoft.com/office/powerpoint/2012/main">
        <p15:guide id="1" pos="876">
          <p15:clr>
            <a:srgbClr val="FBAE40"/>
          </p15:clr>
        </p15:guide>
        <p15:guide id="2" pos="14483">
          <p15:clr>
            <a:srgbClr val="FBAE40"/>
          </p15:clr>
        </p15:guide>
        <p15:guide id="3" pos="2871">
          <p15:clr>
            <a:srgbClr val="FBAE40"/>
          </p15:clr>
        </p15:guide>
        <p15:guide id="4" pos="3212" userDrawn="1">
          <p15:clr>
            <a:srgbClr val="FBAE40"/>
          </p15:clr>
        </p15:guide>
        <p15:guide id="5" pos="5200">
          <p15:clr>
            <a:srgbClr val="FBAE40"/>
          </p15:clr>
        </p15:guide>
        <p15:guide id="6" pos="5512">
          <p15:clr>
            <a:srgbClr val="FBAE40"/>
          </p15:clr>
        </p15:guide>
        <p15:guide id="7" pos="7512">
          <p15:clr>
            <a:srgbClr val="FBAE40"/>
          </p15:clr>
        </p15:guide>
        <p15:guide id="8" pos="7838">
          <p15:clr>
            <a:srgbClr val="FBAE40"/>
          </p15:clr>
        </p15:guide>
        <p15:guide id="9" pos="9834">
          <p15:clr>
            <a:srgbClr val="FBAE40"/>
          </p15:clr>
        </p15:guide>
        <p15:guide id="10" pos="10152">
          <p15:clr>
            <a:srgbClr val="FBAE40"/>
          </p15:clr>
        </p15:guide>
        <p15:guide id="11" pos="12160">
          <p15:clr>
            <a:srgbClr val="FBAE40"/>
          </p15:clr>
        </p15:guide>
        <p15:guide id="12" pos="12480">
          <p15:clr>
            <a:srgbClr val="FBAE40"/>
          </p15:clr>
        </p15:guide>
        <p15:guide id="13" orient="horz" pos="1344">
          <p15:clr>
            <a:srgbClr val="FBAE40"/>
          </p15:clr>
        </p15:guide>
        <p15:guide id="14" orient="horz" pos="7767">
          <p15:clr>
            <a:srgbClr val="FBAE40"/>
          </p15:clr>
        </p15:guide>
        <p15:guide id="15" orient="horz" pos="8232">
          <p15:clr>
            <a:srgbClr val="FBAE40"/>
          </p15:clr>
        </p15:guide>
        <p15:guide id="16" orient="horz" pos="55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a:solidFill>
                  <a:schemeClr val="tx1">
                    <a:tint val="75000"/>
                  </a:schemeClr>
                </a:solidFill>
              </a:defRPr>
            </a:lvl1pPr>
          </a:lstStyle>
          <a:p>
            <a:endParaRPr lang="ru-RU" dirty="0"/>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r>
              <a:rPr lang="ru-RU"/>
              <a:t>Название презентации в одну или несколько строк</a:t>
            </a:r>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6B5E2A4-72D4-4DC4-9470-54C0EE06E412}" type="slidenum">
              <a:rPr lang="ru-RU" smtClean="0"/>
              <a:t>‹#›</a:t>
            </a:fld>
            <a:endParaRPr lang="ru-RU"/>
          </a:p>
        </p:txBody>
      </p:sp>
    </p:spTree>
    <p:extLst>
      <p:ext uri="{BB962C8B-B14F-4D97-AF65-F5344CB8AC3E}">
        <p14:creationId xmlns:p14="http://schemas.microsoft.com/office/powerpoint/2010/main" val="4123532038"/>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6" r:id="rId3"/>
    <p:sldLayoutId id="2147483677" r:id="rId4"/>
    <p:sldLayoutId id="2147483678"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hdr="0"/>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ctrTitle"/>
          </p:nvPr>
        </p:nvSpPr>
        <p:spPr>
          <a:xfrm>
            <a:off x="1298516" y="4158221"/>
            <a:ext cx="10609949" cy="5538671"/>
          </a:xfrm>
        </p:spPr>
        <p:txBody>
          <a:bodyPr/>
          <a:lstStyle/>
          <a:p>
            <a:pPr>
              <a:lnSpc>
                <a:spcPct val="100000"/>
              </a:lnSpc>
            </a:pPr>
            <a:r>
              <a:rPr lang="ru-RU" sz="8000" b="1" dirty="0">
                <a:latin typeface="Tahoma" panose="020B0604030504040204" pitchFamily="34" charset="0"/>
                <a:ea typeface="Tahoma" panose="020B0604030504040204" pitchFamily="34" charset="0"/>
                <a:cs typeface="Tahoma" panose="020B0604030504040204" pitchFamily="34" charset="0"/>
              </a:rPr>
              <a:t>Объектно-ориентированное программирование</a:t>
            </a:r>
          </a:p>
        </p:txBody>
      </p:sp>
      <p:sp>
        <p:nvSpPr>
          <p:cNvPr id="4" name="Подзаголовок 3">
            <a:extLst>
              <a:ext uri="{FF2B5EF4-FFF2-40B4-BE49-F238E27FC236}">
                <a16:creationId xmlns:a16="http://schemas.microsoft.com/office/drawing/2014/main" id="{3BA9A4DA-1004-4D6E-864A-3CAFEB319363}"/>
              </a:ext>
            </a:extLst>
          </p:cNvPr>
          <p:cNvSpPr>
            <a:spLocks noGrp="1"/>
          </p:cNvSpPr>
          <p:nvPr>
            <p:ph type="subTitle" idx="1"/>
          </p:nvPr>
        </p:nvSpPr>
        <p:spPr>
          <a:xfrm>
            <a:off x="1298517" y="10292316"/>
            <a:ext cx="9716813" cy="1531089"/>
          </a:xfrm>
        </p:spPr>
        <p:txBody>
          <a:bodyPr>
            <a:normAutofit/>
          </a:bodyPr>
          <a:lstStyle/>
          <a:p>
            <a:r>
              <a:rPr lang="ru-RU" sz="4800" dirty="0"/>
              <a:t>Немирович Марк Анатольевич</a:t>
            </a:r>
          </a:p>
        </p:txBody>
      </p:sp>
    </p:spTree>
    <p:extLst>
      <p:ext uri="{BB962C8B-B14F-4D97-AF65-F5344CB8AC3E}">
        <p14:creationId xmlns:p14="http://schemas.microsoft.com/office/powerpoint/2010/main" val="89716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Singleton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10</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70700" y="1872342"/>
            <a:ext cx="21441012" cy="11488893"/>
          </a:xfrm>
        </p:spPr>
        <p:txBody>
          <a:bodyPr/>
          <a:lstStyle/>
          <a:p>
            <a:r>
              <a:rPr lang="en-US" sz="3200" dirty="0">
                <a:solidFill>
                  <a:srgbClr val="0000FF"/>
                </a:solidFill>
                <a:latin typeface="Cascadia Mono" panose="020B0609020000020004" pitchFamily="49" charset="0"/>
              </a:rPr>
              <a:t>    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Singleton</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private</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Singleton instance;</a:t>
            </a:r>
          </a:p>
          <a:p>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private</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Singleton</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 }</a:t>
            </a:r>
          </a:p>
          <a:p>
            <a:endParaRPr lang="en-US" sz="3200" dirty="0">
              <a:solidFill>
                <a:srgbClr val="000000"/>
              </a:solidFill>
              <a:latin typeface="Cascadia Mono" panose="020B0609020000020004" pitchFamily="49" charset="0"/>
            </a:endParaRPr>
          </a:p>
          <a:p>
            <a:r>
              <a:rPr lang="en-US" sz="3200" dirty="0">
                <a:solidFill>
                  <a:srgbClr val="0000FF"/>
                </a:solidFill>
                <a:latin typeface="Cascadia Mono" panose="020B0609020000020004" pitchFamily="49" charset="0"/>
              </a:rPr>
              <a:t>	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Singleton Current </a:t>
            </a:r>
          </a:p>
          <a:p>
            <a:r>
              <a:rPr lang="en-US" sz="3200" dirty="0">
                <a:solidFill>
                  <a:srgbClr val="000000"/>
                </a:solidFill>
                <a:latin typeface="Cascadia Mono" panose="020B0609020000020004" pitchFamily="49" charset="0"/>
              </a:rPr>
              <a:t>    {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get</a:t>
            </a:r>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if</a:t>
            </a:r>
            <a:r>
              <a:rPr lang="en-US" sz="3200" dirty="0">
                <a:solidFill>
                  <a:srgbClr val="000000"/>
                </a:solidFill>
                <a:latin typeface="Cascadia Mono" panose="020B0609020000020004" pitchFamily="49" charset="0"/>
              </a:rPr>
              <a:t> (instance == </a:t>
            </a:r>
            <a:r>
              <a:rPr lang="en-US" sz="3200" dirty="0">
                <a:solidFill>
                  <a:srgbClr val="0000FF"/>
                </a:solidFill>
                <a:latin typeface="Cascadia Mono" panose="020B0609020000020004" pitchFamily="49" charset="0"/>
              </a:rPr>
              <a:t>null</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instance = </a:t>
            </a:r>
            <a:r>
              <a:rPr lang="en-US" sz="3200" dirty="0">
                <a:solidFill>
                  <a:srgbClr val="0000FF"/>
                </a:solidFill>
                <a:latin typeface="Cascadia Mono" panose="020B0609020000020004" pitchFamily="49" charset="0"/>
              </a:rPr>
              <a:t>new</a:t>
            </a:r>
            <a:r>
              <a:rPr lang="en-US" sz="3200" dirty="0">
                <a:solidFill>
                  <a:srgbClr val="000000"/>
                </a:solidFill>
                <a:latin typeface="Cascadia Mono" panose="020B0609020000020004" pitchFamily="49" charset="0"/>
              </a:rPr>
              <a:t> Singleton();</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return</a:t>
            </a:r>
            <a:r>
              <a:rPr lang="en-US" sz="3200" dirty="0">
                <a:solidFill>
                  <a:srgbClr val="000000"/>
                </a:solidFill>
                <a:latin typeface="Cascadia Mono" panose="020B0609020000020004" pitchFamily="49" charset="0"/>
              </a:rPr>
              <a:t> instance;; } </a:t>
            </a:r>
          </a:p>
          <a:p>
            <a:r>
              <a:rPr lang="en-US" sz="3200" dirty="0">
                <a:solidFill>
                  <a:srgbClr val="000000"/>
                </a:solidFill>
                <a:latin typeface="Cascadia Mono" panose="020B0609020000020004" pitchFamily="49" charset="0"/>
              </a:rPr>
              <a:t>	} </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Program</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void</a:t>
            </a:r>
            <a:r>
              <a:rPr lang="en-US" sz="3200" dirty="0">
                <a:solidFill>
                  <a:srgbClr val="000000"/>
                </a:solidFill>
                <a:latin typeface="Cascadia Mono" panose="020B0609020000020004" pitchFamily="49" charset="0"/>
              </a:rPr>
              <a:t> Main(</a:t>
            </a:r>
            <a:r>
              <a:rPr lang="en-US" sz="3200" dirty="0">
                <a:solidFill>
                  <a:srgbClr val="0000FF"/>
                </a:solidFill>
                <a:latin typeface="Cascadia Mono" panose="020B0609020000020004" pitchFamily="49" charset="0"/>
              </a:rPr>
              <a:t>string</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args</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Singleton sample = Singleton. Current;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endParaRPr lang="en-US" sz="3200" dirty="0"/>
          </a:p>
        </p:txBody>
      </p:sp>
    </p:spTree>
    <p:extLst>
      <p:ext uri="{BB962C8B-B14F-4D97-AF65-F5344CB8AC3E}">
        <p14:creationId xmlns:p14="http://schemas.microsoft.com/office/powerpoint/2010/main" val="98836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Lazy Singleton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11</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70700" y="1872343"/>
            <a:ext cx="21441012" cy="10961842"/>
          </a:xfrm>
        </p:spPr>
        <p:txBody>
          <a:bodyPr/>
          <a:lstStyle/>
          <a:p>
            <a:r>
              <a:rPr lang="en-US" sz="3200" dirty="0">
                <a:solidFill>
                  <a:srgbClr val="0000FF"/>
                </a:solidFill>
                <a:latin typeface="Cascadia Mono" panose="020B0609020000020004" pitchFamily="49" charset="0"/>
              </a:rPr>
              <a:t>   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Singleton</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private</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a:t>
            </a:r>
            <a:r>
              <a:rPr lang="en-US" sz="3200" dirty="0" err="1">
                <a:solidFill>
                  <a:srgbClr val="0000FF"/>
                </a:solidFill>
                <a:latin typeface="Cascadia Mono" panose="020B0609020000020004" pitchFamily="49" charset="0"/>
              </a:rPr>
              <a:t>readonly</a:t>
            </a:r>
            <a:r>
              <a:rPr lang="en-US" sz="3200" dirty="0">
                <a:solidFill>
                  <a:srgbClr val="000000"/>
                </a:solidFill>
                <a:latin typeface="Cascadia Mono" panose="020B0609020000020004" pitchFamily="49" charset="0"/>
              </a:rPr>
              <a:t> Lazy&lt;Singleton&gt; lazy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new</a:t>
            </a:r>
            <a:r>
              <a:rPr lang="en-US" sz="3200" dirty="0">
                <a:solidFill>
                  <a:srgbClr val="000000"/>
                </a:solidFill>
                <a:latin typeface="Cascadia Mono" panose="020B0609020000020004" pitchFamily="49" charset="0"/>
              </a:rPr>
              <a:t> Lazy&lt;Singleton&gt;(() =&gt; </a:t>
            </a:r>
            <a:r>
              <a:rPr lang="en-US" sz="3200" dirty="0">
                <a:solidFill>
                  <a:srgbClr val="0000FF"/>
                </a:solidFill>
                <a:latin typeface="Cascadia Mono" panose="020B0609020000020004" pitchFamily="49" charset="0"/>
              </a:rPr>
              <a:t>new</a:t>
            </a:r>
            <a:r>
              <a:rPr lang="en-US" sz="3200" dirty="0">
                <a:solidFill>
                  <a:srgbClr val="000000"/>
                </a:solidFill>
                <a:latin typeface="Cascadia Mono" panose="020B0609020000020004" pitchFamily="49" charset="0"/>
              </a:rPr>
              <a:t> Singleton());</a:t>
            </a:r>
          </a:p>
          <a:p>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string</a:t>
            </a:r>
            <a:r>
              <a:rPr lang="en-US" sz="3200" dirty="0">
                <a:solidFill>
                  <a:srgbClr val="000000"/>
                </a:solidFill>
                <a:latin typeface="Cascadia Mono" panose="020B0609020000020004" pitchFamily="49" charset="0"/>
              </a:rPr>
              <a:t> Name { </a:t>
            </a:r>
            <a:r>
              <a:rPr lang="en-US" sz="3200" dirty="0">
                <a:solidFill>
                  <a:srgbClr val="0000FF"/>
                </a:solidFill>
                <a:latin typeface="Cascadia Mono" panose="020B0609020000020004" pitchFamily="49" charset="0"/>
              </a:rPr>
              <a:t>get</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private</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set</a:t>
            </a:r>
            <a:r>
              <a:rPr lang="en-US" sz="3200" dirty="0">
                <a:solidFill>
                  <a:srgbClr val="000000"/>
                </a:solidFill>
                <a:latin typeface="Cascadia Mono" panose="020B0609020000020004" pitchFamily="49" charset="0"/>
              </a:rPr>
              <a:t>; }</a:t>
            </a:r>
          </a:p>
          <a:p>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private</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Singleton</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Name = </a:t>
            </a:r>
            <a:r>
              <a:rPr lang="en-US" sz="3200" dirty="0" err="1">
                <a:solidFill>
                  <a:srgbClr val="000000"/>
                </a:solidFill>
                <a:latin typeface="Cascadia Mono" panose="020B0609020000020004" pitchFamily="49" charset="0"/>
              </a:rPr>
              <a:t>System.Guid.NewGuid</a:t>
            </a:r>
            <a:r>
              <a:rPr lang="en-US" sz="3200" dirty="0">
                <a:solidFill>
                  <a:srgbClr val="000000"/>
                </a:solidFill>
                <a:latin typeface="Cascadia Mono" panose="020B0609020000020004" pitchFamily="49" charset="0"/>
              </a:rPr>
              <a:t>().</a:t>
            </a:r>
            <a:r>
              <a:rPr lang="en-US" sz="3200" dirty="0" err="1">
                <a:solidFill>
                  <a:srgbClr val="000000"/>
                </a:solidFill>
                <a:latin typeface="Cascadia Mono" panose="020B0609020000020004" pitchFamily="49" charset="0"/>
              </a:rPr>
              <a:t>ToString</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Singleton Current { </a:t>
            </a:r>
            <a:r>
              <a:rPr lang="en-US" sz="3200" dirty="0">
                <a:solidFill>
                  <a:srgbClr val="0000FF"/>
                </a:solidFill>
                <a:latin typeface="Cascadia Mono" panose="020B0609020000020004" pitchFamily="49" charset="0"/>
              </a:rPr>
              <a:t>get</a:t>
            </a:r>
            <a:r>
              <a:rPr lang="en-US" sz="3200" dirty="0">
                <a:solidFill>
                  <a:srgbClr val="000000"/>
                </a:solidFill>
                <a:latin typeface="Cascadia Mono" panose="020B0609020000020004" pitchFamily="49" charset="0"/>
              </a:rPr>
              <a:t> { </a:t>
            </a:r>
            <a:r>
              <a:rPr lang="en-US" sz="3200" dirty="0">
                <a:solidFill>
                  <a:srgbClr val="0000FF"/>
                </a:solidFill>
                <a:latin typeface="Cascadia Mono" panose="020B0609020000020004" pitchFamily="49" charset="0"/>
              </a:rPr>
              <a:t>return</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lazy.Value</a:t>
            </a:r>
            <a:r>
              <a:rPr lang="en-US" sz="3200" dirty="0">
                <a:solidFill>
                  <a:srgbClr val="000000"/>
                </a:solidFill>
                <a:latin typeface="Cascadia Mono" panose="020B0609020000020004" pitchFamily="49" charset="0"/>
              </a:rPr>
              <a:t>; } }</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Program</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void</a:t>
            </a:r>
            <a:r>
              <a:rPr lang="en-US" sz="3200" dirty="0">
                <a:solidFill>
                  <a:srgbClr val="000000"/>
                </a:solidFill>
                <a:latin typeface="Cascadia Mono" panose="020B0609020000020004" pitchFamily="49" charset="0"/>
              </a:rPr>
              <a:t> Main(</a:t>
            </a:r>
            <a:r>
              <a:rPr lang="en-US" sz="3200" dirty="0">
                <a:solidFill>
                  <a:srgbClr val="0000FF"/>
                </a:solidFill>
                <a:latin typeface="Cascadia Mono" panose="020B0609020000020004" pitchFamily="49" charset="0"/>
              </a:rPr>
              <a:t>string</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args</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Singleton sample = </a:t>
            </a:r>
            <a:r>
              <a:rPr lang="en-US" sz="3200" dirty="0" err="1">
                <a:solidFill>
                  <a:srgbClr val="000000"/>
                </a:solidFill>
                <a:latin typeface="Cascadia Mono" panose="020B0609020000020004" pitchFamily="49" charset="0"/>
              </a:rPr>
              <a:t>Singleton.Current</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endParaRPr lang="en-US" sz="3200" dirty="0"/>
          </a:p>
        </p:txBody>
      </p:sp>
    </p:spTree>
    <p:extLst>
      <p:ext uri="{BB962C8B-B14F-4D97-AF65-F5344CB8AC3E}">
        <p14:creationId xmlns:p14="http://schemas.microsoft.com/office/powerpoint/2010/main" val="16214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445725" y="382042"/>
            <a:ext cx="74909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Прототип </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12</a:t>
            </a:fld>
            <a:endParaRPr lang="ru-RU" dirty="0"/>
          </a:p>
        </p:txBody>
      </p:sp>
      <p:pic>
        <p:nvPicPr>
          <p:cNvPr id="3" name="Рисунок 2">
            <a:extLst>
              <a:ext uri="{FF2B5EF4-FFF2-40B4-BE49-F238E27FC236}">
                <a16:creationId xmlns:a16="http://schemas.microsoft.com/office/drawing/2014/main" id="{00D4129A-43DC-4AC8-AFA5-0D66D17EBB85}"/>
              </a:ext>
            </a:extLst>
          </p:cNvPr>
          <p:cNvPicPr>
            <a:picLocks noChangeAspect="1"/>
          </p:cNvPicPr>
          <p:nvPr/>
        </p:nvPicPr>
        <p:blipFill>
          <a:blip r:embed="rId3"/>
          <a:stretch>
            <a:fillRect/>
          </a:stretch>
        </p:blipFill>
        <p:spPr>
          <a:xfrm>
            <a:off x="6168571" y="1535956"/>
            <a:ext cx="12045270" cy="10644088"/>
          </a:xfrm>
          <a:prstGeom prst="rect">
            <a:avLst/>
          </a:prstGeom>
        </p:spPr>
      </p:pic>
    </p:spTree>
    <p:extLst>
      <p:ext uri="{BB962C8B-B14F-4D97-AF65-F5344CB8AC3E}">
        <p14:creationId xmlns:p14="http://schemas.microsoft.com/office/powerpoint/2010/main" val="141219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Prototype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13</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36914" y="1628260"/>
            <a:ext cx="21441012" cy="11732976"/>
          </a:xfrm>
        </p:spPr>
        <p:txBody>
          <a:bodyPr/>
          <a:lstStyle/>
          <a:p>
            <a:r>
              <a:rPr lang="en-US" sz="2400" dirty="0">
                <a:solidFill>
                  <a:srgbClr val="0000FF"/>
                </a:solidFill>
                <a:latin typeface="Cascadia Mono" panose="020B0609020000020004" pitchFamily="49" charset="0"/>
              </a:rPr>
              <a:t>    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Prototype</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private</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static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id;</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int</a:t>
            </a:r>
            <a:r>
              <a:rPr lang="en-US" sz="2400" dirty="0">
                <a:solidFill>
                  <a:srgbClr val="000000"/>
                </a:solidFill>
                <a:latin typeface="Cascadia Mono" panose="020B0609020000020004" pitchFamily="49" charset="0"/>
              </a:rPr>
              <a:t> Id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private</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Prototype</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id++;</a:t>
            </a:r>
          </a:p>
          <a:p>
            <a:r>
              <a:rPr lang="en-US" sz="2400" dirty="0">
                <a:solidFill>
                  <a:srgbClr val="000000"/>
                </a:solidFill>
                <a:latin typeface="Cascadia Mono" panose="020B0609020000020004" pitchFamily="49" charset="0"/>
              </a:rPr>
              <a:t>            Id = id;</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Prototype Clone();</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ConcretePrototype1</a:t>
            </a:r>
            <a:r>
              <a:rPr lang="en-US" sz="2400" dirty="0">
                <a:solidFill>
                  <a:srgbClr val="000000"/>
                </a:solidFill>
                <a:latin typeface="Cascadia Mono" panose="020B0609020000020004" pitchFamily="49" charset="0"/>
              </a:rPr>
              <a:t> : Prototype</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ConcretePrototype1</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base</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Prototype Clone()</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ConcretePrototype1();</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Program</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static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Main(</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args</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Prototype </a:t>
            </a:r>
            <a:r>
              <a:rPr lang="en-US" sz="2400" dirty="0" err="1">
                <a:solidFill>
                  <a:srgbClr val="000000"/>
                </a:solidFill>
                <a:latin typeface="Cascadia Mono" panose="020B0609020000020004" pitchFamily="49" charset="0"/>
              </a:rPr>
              <a:t>prototype</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ConcretePrototype1();</a:t>
            </a:r>
          </a:p>
          <a:p>
            <a:r>
              <a:rPr lang="en-US" sz="2400" dirty="0">
                <a:solidFill>
                  <a:srgbClr val="000000"/>
                </a:solidFill>
                <a:latin typeface="Cascadia Mono" panose="020B0609020000020004" pitchFamily="49" charset="0"/>
              </a:rPr>
              <a:t>            Prototype clone = </a:t>
            </a:r>
            <a:r>
              <a:rPr lang="en-US" sz="2400" dirty="0" err="1">
                <a:solidFill>
                  <a:srgbClr val="000000"/>
                </a:solidFill>
                <a:latin typeface="Cascadia Mono" panose="020B0609020000020004" pitchFamily="49" charset="0"/>
              </a:rPr>
              <a:t>prototype.Clone</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endParaRPr lang="en-US" sz="4000" dirty="0"/>
          </a:p>
        </p:txBody>
      </p:sp>
    </p:spTree>
    <p:extLst>
      <p:ext uri="{BB962C8B-B14F-4D97-AF65-F5344CB8AC3E}">
        <p14:creationId xmlns:p14="http://schemas.microsoft.com/office/powerpoint/2010/main" val="222627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7255555" y="166541"/>
            <a:ext cx="9871302" cy="938758"/>
          </a:xfrm>
        </p:spPr>
        <p:txBody>
          <a:bodyPr/>
          <a:lstStyle/>
          <a:p>
            <a:pPr algn="ctr"/>
            <a:r>
              <a:rPr lang="ru-RU" sz="6600" dirty="0">
                <a:solidFill>
                  <a:schemeClr val="accent4"/>
                </a:solidFill>
                <a:ea typeface="Tahoma" panose="020B0604030504040204" pitchFamily="34" charset="0"/>
                <a:cs typeface="Tahoma" panose="020B0604030504040204" pitchFamily="34" charset="0"/>
              </a:rPr>
              <a:t>Строитель</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14</a:t>
            </a:fld>
            <a:endParaRPr lang="ru-RU" dirty="0"/>
          </a:p>
        </p:txBody>
      </p:sp>
      <p:pic>
        <p:nvPicPr>
          <p:cNvPr id="5" name="Рисунок 4">
            <a:extLst>
              <a:ext uri="{FF2B5EF4-FFF2-40B4-BE49-F238E27FC236}">
                <a16:creationId xmlns:a16="http://schemas.microsoft.com/office/drawing/2014/main" id="{2701A1DE-7CF4-4ED3-BBE7-5F604056DCC1}"/>
              </a:ext>
            </a:extLst>
          </p:cNvPr>
          <p:cNvPicPr>
            <a:picLocks noChangeAspect="1"/>
          </p:cNvPicPr>
          <p:nvPr/>
        </p:nvPicPr>
        <p:blipFill>
          <a:blip r:embed="rId3"/>
          <a:stretch>
            <a:fillRect/>
          </a:stretch>
        </p:blipFill>
        <p:spPr>
          <a:xfrm>
            <a:off x="1050299" y="1799771"/>
            <a:ext cx="22281814" cy="10116458"/>
          </a:xfrm>
          <a:prstGeom prst="rect">
            <a:avLst/>
          </a:prstGeom>
        </p:spPr>
      </p:pic>
    </p:spTree>
    <p:extLst>
      <p:ext uri="{BB962C8B-B14F-4D97-AF65-F5344CB8AC3E}">
        <p14:creationId xmlns:p14="http://schemas.microsoft.com/office/powerpoint/2010/main" val="371420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Builder</a:t>
            </a:r>
            <a:r>
              <a:rPr lang="ru-RU" sz="6600" dirty="0">
                <a:solidFill>
                  <a:schemeClr val="accent4"/>
                </a:solidFill>
                <a:ea typeface="Tahoma" panose="020B0604030504040204" pitchFamily="34" charset="0"/>
                <a:cs typeface="Tahoma" panose="020B0604030504040204" pitchFamily="34" charset="0"/>
              </a:rPr>
              <a:t> </a:t>
            </a:r>
            <a:r>
              <a:rPr lang="en-US" sz="6600" dirty="0">
                <a:solidFill>
                  <a:schemeClr val="accent4"/>
                </a:solidFill>
                <a:ea typeface="Tahoma" panose="020B0604030504040204" pitchFamily="34" charset="0"/>
                <a:cs typeface="Tahoma" panose="020B0604030504040204" pitchFamily="34" charset="0"/>
              </a:rPr>
              <a:t>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15</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307770" y="1628259"/>
            <a:ext cx="20570155" cy="11732212"/>
          </a:xfrm>
        </p:spPr>
        <p:txBody>
          <a:bodyPr/>
          <a:lstStyle/>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Director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Builder </a:t>
            </a:r>
            <a:r>
              <a:rPr lang="en-US" sz="2800" dirty="0" err="1">
                <a:solidFill>
                  <a:srgbClr val="000000"/>
                </a:solidFill>
                <a:latin typeface="Cascadia Mono" panose="020B0609020000020004" pitchFamily="49" charset="0"/>
              </a:rPr>
              <a:t>builder</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Director</a:t>
            </a:r>
            <a:r>
              <a:rPr lang="en-US" sz="2800" dirty="0">
                <a:solidFill>
                  <a:srgbClr val="000000"/>
                </a:solidFill>
                <a:latin typeface="Cascadia Mono" panose="020B0609020000020004" pitchFamily="49" charset="0"/>
              </a:rPr>
              <a:t>(Builder builder)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FF"/>
                </a:solidFill>
                <a:latin typeface="Cascadia Mono" panose="020B0609020000020004" pitchFamily="49" charset="0"/>
              </a:rPr>
              <a:t>this</a:t>
            </a:r>
            <a:r>
              <a:rPr lang="en-US" sz="2800" dirty="0" err="1">
                <a:solidFill>
                  <a:srgbClr val="000000"/>
                </a:solidFill>
                <a:latin typeface="Cascadia Mono" panose="020B0609020000020004" pitchFamily="49" charset="0"/>
              </a:rPr>
              <a:t>.builder</a:t>
            </a:r>
            <a:r>
              <a:rPr lang="en-US" sz="2800" dirty="0">
                <a:solidFill>
                  <a:srgbClr val="000000"/>
                </a:solidFill>
                <a:latin typeface="Cascadia Mono" panose="020B0609020000020004" pitchFamily="49" charset="0"/>
              </a:rPr>
              <a:t> = builder;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Construct()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builder.BuildPartA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builder.BuildPartB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Builder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GetResult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Product</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List&lt;</a:t>
            </a:r>
            <a:r>
              <a:rPr lang="en-US" sz="2800" dirty="0">
                <a:solidFill>
                  <a:srgbClr val="0000FF"/>
                </a:solidFill>
                <a:latin typeface="Cascadia Mono" panose="020B0609020000020004" pitchFamily="49" charset="0"/>
              </a:rPr>
              <a:t>object</a:t>
            </a:r>
            <a:r>
              <a:rPr lang="en-US" sz="2800" dirty="0">
                <a:solidFill>
                  <a:srgbClr val="000000"/>
                </a:solidFill>
                <a:latin typeface="Cascadia Mono" panose="020B0609020000020004" pitchFamily="49" charset="0"/>
              </a:rPr>
              <a:t>&gt; parts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List&lt;</a:t>
            </a:r>
            <a:r>
              <a:rPr lang="en-US" sz="2800" dirty="0">
                <a:solidFill>
                  <a:srgbClr val="0000FF"/>
                </a:solidFill>
                <a:latin typeface="Cascadia Mono" panose="020B0609020000020004" pitchFamily="49" charset="0"/>
              </a:rPr>
              <a:t>object</a:t>
            </a:r>
            <a:r>
              <a:rPr lang="en-US" sz="2800" dirty="0">
                <a:solidFill>
                  <a:srgbClr val="000000"/>
                </a:solidFill>
                <a:latin typeface="Cascadia Mono" panose="020B0609020000020004" pitchFamily="49" charset="0"/>
              </a:rPr>
              <a:t>&gt;();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Add(</a:t>
            </a:r>
            <a:r>
              <a:rPr lang="en-US" sz="2800" dirty="0">
                <a:solidFill>
                  <a:srgbClr val="0000FF"/>
                </a:solidFill>
                <a:latin typeface="Cascadia Mono" panose="020B0609020000020004" pitchFamily="49" charset="0"/>
              </a:rPr>
              <a:t>string</a:t>
            </a:r>
            <a:r>
              <a:rPr lang="en-US" sz="2800" dirty="0">
                <a:solidFill>
                  <a:srgbClr val="000000"/>
                </a:solidFill>
                <a:latin typeface="Cascadia Mono" panose="020B0609020000020004" pitchFamily="49" charset="0"/>
              </a:rPr>
              <a:t> part)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parts.Add</a:t>
            </a:r>
            <a:r>
              <a:rPr lang="en-US" sz="2800" dirty="0">
                <a:solidFill>
                  <a:srgbClr val="000000"/>
                </a:solidFill>
                <a:latin typeface="Cascadia Mono" panose="020B0609020000020004" pitchFamily="49" charset="0"/>
              </a:rPr>
              <a:t>(part);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3600" dirty="0"/>
          </a:p>
        </p:txBody>
      </p:sp>
    </p:spTree>
    <p:extLst>
      <p:ext uri="{BB962C8B-B14F-4D97-AF65-F5344CB8AC3E}">
        <p14:creationId xmlns:p14="http://schemas.microsoft.com/office/powerpoint/2010/main" val="71879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Builder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16</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endParaRPr lang="en-US" sz="2800" dirty="0">
              <a:solidFill>
                <a:srgbClr val="000000"/>
              </a:solidFill>
              <a:latin typeface="Cascadia Mono" panose="020B0609020000020004" pitchFamily="49" charset="0"/>
            </a:endParaRP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ConcreteBuilder</a:t>
            </a:r>
            <a:r>
              <a:rPr lang="en-US" sz="2800" dirty="0">
                <a:solidFill>
                  <a:srgbClr val="000000"/>
                </a:solidFill>
                <a:latin typeface="Cascadia Mono" panose="020B0609020000020004" pitchFamily="49" charset="0"/>
              </a:rPr>
              <a:t> : Builder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product</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Product();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product.Add</a:t>
            </a:r>
            <a:r>
              <a:rPr lang="en-US" sz="2800" dirty="0">
                <a:solidFill>
                  <a:srgbClr val="000000"/>
                </a:solidFill>
                <a:latin typeface="Cascadia Mono" panose="020B0609020000020004" pitchFamily="49" charset="0"/>
              </a:rPr>
              <a:t>(</a:t>
            </a:r>
            <a:r>
              <a:rPr lang="en-US" sz="2800" dirty="0">
                <a:solidFill>
                  <a:srgbClr val="A31515"/>
                </a:solidFill>
                <a:latin typeface="Cascadia Mono" panose="020B0609020000020004" pitchFamily="49" charset="0"/>
              </a:rPr>
              <a:t>"Part 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product.Add</a:t>
            </a:r>
            <a:r>
              <a:rPr lang="en-US" sz="2800" dirty="0">
                <a:solidFill>
                  <a:srgbClr val="000000"/>
                </a:solidFill>
                <a:latin typeface="Cascadia Mono" panose="020B0609020000020004" pitchFamily="49" charset="0"/>
              </a:rPr>
              <a:t>(</a:t>
            </a:r>
            <a:r>
              <a:rPr lang="en-US" sz="2800" dirty="0">
                <a:solidFill>
                  <a:srgbClr val="A31515"/>
                </a:solidFill>
                <a:latin typeface="Cascadia Mono" panose="020B0609020000020004" pitchFamily="49" charset="0"/>
              </a:rPr>
              <a:t>"Part 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GetResult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return</a:t>
            </a:r>
            <a:r>
              <a:rPr lang="en-US" sz="2800" dirty="0">
                <a:solidFill>
                  <a:srgbClr val="000000"/>
                </a:solidFill>
                <a:latin typeface="Cascadia Mono" panose="020B0609020000020004" pitchFamily="49" charset="0"/>
              </a:rPr>
              <a:t> product;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Builder </a:t>
            </a:r>
            <a:r>
              <a:rPr lang="en-US" sz="2800" dirty="0" err="1">
                <a:solidFill>
                  <a:srgbClr val="000000"/>
                </a:solidFill>
                <a:latin typeface="Cascadia Mono" panose="020B0609020000020004" pitchFamily="49" charset="0"/>
              </a:rPr>
              <a:t>builder</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ConcreteBuilder</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Director </a:t>
            </a:r>
            <a:r>
              <a:rPr lang="en-US" sz="2800" dirty="0" err="1">
                <a:solidFill>
                  <a:srgbClr val="000000"/>
                </a:solidFill>
                <a:latin typeface="Cascadia Mono" panose="020B0609020000020004" pitchFamily="49" charset="0"/>
              </a:rPr>
              <a:t>director</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Director(builder);</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director.Construct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product</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builder.GetResult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2800" dirty="0"/>
          </a:p>
        </p:txBody>
      </p:sp>
    </p:spTree>
    <p:extLst>
      <p:ext uri="{BB962C8B-B14F-4D97-AF65-F5344CB8AC3E}">
        <p14:creationId xmlns:p14="http://schemas.microsoft.com/office/powerpoint/2010/main" val="3988681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445725" y="382042"/>
            <a:ext cx="74909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Фабричный метод</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17</a:t>
            </a:fld>
            <a:endParaRPr lang="ru-RU" dirty="0"/>
          </a:p>
        </p:txBody>
      </p:sp>
      <p:pic>
        <p:nvPicPr>
          <p:cNvPr id="5" name="Рисунок 4">
            <a:extLst>
              <a:ext uri="{FF2B5EF4-FFF2-40B4-BE49-F238E27FC236}">
                <a16:creationId xmlns:a16="http://schemas.microsoft.com/office/drawing/2014/main" id="{BC65C751-1C83-4627-AB69-A2CC8D7D2B10}"/>
              </a:ext>
            </a:extLst>
          </p:cNvPr>
          <p:cNvPicPr>
            <a:picLocks noChangeAspect="1"/>
          </p:cNvPicPr>
          <p:nvPr/>
        </p:nvPicPr>
        <p:blipFill>
          <a:blip r:embed="rId3"/>
          <a:stretch>
            <a:fillRect/>
          </a:stretch>
        </p:blipFill>
        <p:spPr>
          <a:xfrm>
            <a:off x="4484914" y="3225453"/>
            <a:ext cx="15412582" cy="7265094"/>
          </a:xfrm>
          <a:prstGeom prst="rect">
            <a:avLst/>
          </a:prstGeom>
        </p:spPr>
      </p:pic>
    </p:spTree>
    <p:extLst>
      <p:ext uri="{BB962C8B-B14F-4D97-AF65-F5344CB8AC3E}">
        <p14:creationId xmlns:p14="http://schemas.microsoft.com/office/powerpoint/2010/main" val="6415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Factory Method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18</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36914" y="2357743"/>
            <a:ext cx="21441012" cy="10273243"/>
          </a:xfrm>
        </p:spPr>
        <p:txBody>
          <a:bodyPr/>
          <a:lstStyle/>
          <a:p>
            <a:r>
              <a:rPr lang="en-US" sz="3200" dirty="0">
                <a:solidFill>
                  <a:srgbClr val="0000FF"/>
                </a:solidFill>
                <a:latin typeface="Cascadia Mono" panose="020B0609020000020004" pitchFamily="49" charset="0"/>
              </a:rPr>
              <a:t>abstract</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Product</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err="1">
                <a:solidFill>
                  <a:srgbClr val="2B91AF"/>
                </a:solidFill>
                <a:latin typeface="Cascadia Mono" panose="020B0609020000020004" pitchFamily="49" charset="0"/>
              </a:rPr>
              <a:t>ConcreteProductA</a:t>
            </a:r>
            <a:r>
              <a:rPr lang="en-US" sz="3200" dirty="0">
                <a:solidFill>
                  <a:srgbClr val="000000"/>
                </a:solidFill>
                <a:latin typeface="Cascadia Mono" panose="020B0609020000020004" pitchFamily="49" charset="0"/>
              </a:rPr>
              <a:t> : Product</a:t>
            </a:r>
          </a:p>
          <a:p>
            <a:r>
              <a:rPr lang="en-US" sz="3200" dirty="0">
                <a:solidFill>
                  <a:srgbClr val="000000"/>
                </a:solidFill>
                <a:latin typeface="Cascadia Mono" panose="020B0609020000020004" pitchFamily="49" charset="0"/>
              </a:rPr>
              <a:t>    {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abstract</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Creator</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abstract</a:t>
            </a:r>
            <a:r>
              <a:rPr lang="en-US" sz="3200" dirty="0">
                <a:solidFill>
                  <a:srgbClr val="000000"/>
                </a:solidFill>
                <a:latin typeface="Cascadia Mono" panose="020B0609020000020004" pitchFamily="49" charset="0"/>
              </a:rPr>
              <a:t> Product </a:t>
            </a:r>
            <a:r>
              <a:rPr lang="en-US" sz="3200" dirty="0" err="1">
                <a:solidFill>
                  <a:srgbClr val="000000"/>
                </a:solidFill>
                <a:latin typeface="Cascadia Mono" panose="020B0609020000020004" pitchFamily="49" charset="0"/>
              </a:rPr>
              <a:t>FactoryMethod</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err="1">
                <a:solidFill>
                  <a:srgbClr val="2B91AF"/>
                </a:solidFill>
                <a:latin typeface="Cascadia Mono" panose="020B0609020000020004" pitchFamily="49" charset="0"/>
              </a:rPr>
              <a:t>ConcreteCreatorA</a:t>
            </a:r>
            <a:r>
              <a:rPr lang="en-US" sz="3200" dirty="0">
                <a:solidFill>
                  <a:srgbClr val="000000"/>
                </a:solidFill>
                <a:latin typeface="Cascadia Mono" panose="020B0609020000020004" pitchFamily="49" charset="0"/>
              </a:rPr>
              <a:t> : Creator</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public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override</a:t>
            </a:r>
            <a:r>
              <a:rPr lang="en-US" sz="3200" dirty="0">
                <a:solidFill>
                  <a:srgbClr val="000000"/>
                </a:solidFill>
                <a:latin typeface="Cascadia Mono" panose="020B0609020000020004" pitchFamily="49" charset="0"/>
              </a:rPr>
              <a:t> Product </a:t>
            </a:r>
            <a:r>
              <a:rPr lang="en-US" sz="3200" dirty="0" err="1">
                <a:solidFill>
                  <a:srgbClr val="000000"/>
                </a:solidFill>
                <a:latin typeface="Cascadia Mono" panose="020B0609020000020004" pitchFamily="49" charset="0"/>
              </a:rPr>
              <a:t>FactoryMethod</a:t>
            </a:r>
            <a:r>
              <a:rPr lang="en-US" sz="3200" dirty="0">
                <a:solidFill>
                  <a:srgbClr val="000000"/>
                </a:solidFill>
                <a:latin typeface="Cascadia Mono" panose="020B0609020000020004" pitchFamily="49" charset="0"/>
              </a:rPr>
              <a:t>() { </a:t>
            </a:r>
            <a:r>
              <a:rPr lang="en-US" sz="3200" dirty="0">
                <a:solidFill>
                  <a:srgbClr val="0000FF"/>
                </a:solidFill>
                <a:latin typeface="Cascadia Mono" panose="020B0609020000020004" pitchFamily="49" charset="0"/>
              </a:rPr>
              <a:t>return</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new</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ConcreteProductA</a:t>
            </a:r>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class</a:t>
            </a:r>
            <a:r>
              <a:rPr lang="en-US" sz="3200" dirty="0">
                <a:solidFill>
                  <a:srgbClr val="000000"/>
                </a:solidFill>
                <a:latin typeface="Cascadia Mono" panose="020B0609020000020004" pitchFamily="49" charset="0"/>
              </a:rPr>
              <a:t> </a:t>
            </a:r>
            <a:r>
              <a:rPr lang="en-US" sz="3200" dirty="0">
                <a:solidFill>
                  <a:srgbClr val="2B91AF"/>
                </a:solidFill>
                <a:latin typeface="Cascadia Mono" panose="020B0609020000020004" pitchFamily="49" charset="0"/>
              </a:rPr>
              <a:t>Program</a:t>
            </a:r>
            <a:endParaRPr lang="en-US" sz="3200" dirty="0">
              <a:solidFill>
                <a:srgbClr val="000000"/>
              </a:solidFill>
              <a:latin typeface="Cascadia Mono" panose="020B0609020000020004" pitchFamily="49" charset="0"/>
            </a:endParaRP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static</a:t>
            </a:r>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void</a:t>
            </a:r>
            <a:r>
              <a:rPr lang="en-US" sz="3200" dirty="0">
                <a:solidFill>
                  <a:srgbClr val="000000"/>
                </a:solidFill>
                <a:latin typeface="Cascadia Mono" panose="020B0609020000020004" pitchFamily="49" charset="0"/>
              </a:rPr>
              <a:t> Main(</a:t>
            </a:r>
            <a:r>
              <a:rPr lang="en-US" sz="3200" dirty="0">
                <a:solidFill>
                  <a:srgbClr val="0000FF"/>
                </a:solidFill>
                <a:latin typeface="Cascadia Mono" panose="020B0609020000020004" pitchFamily="49" charset="0"/>
              </a:rPr>
              <a:t>string</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args</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ConcreteCreatorA</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creatorA</a:t>
            </a:r>
            <a:r>
              <a:rPr lang="en-US" sz="3200" dirty="0">
                <a:solidFill>
                  <a:srgbClr val="000000"/>
                </a:solidFill>
                <a:latin typeface="Cascadia Mono" panose="020B0609020000020004" pitchFamily="49" charset="0"/>
              </a:rPr>
              <a:t> = </a:t>
            </a:r>
            <a:r>
              <a:rPr lang="en-US" sz="3200" dirty="0">
                <a:solidFill>
                  <a:srgbClr val="0000FF"/>
                </a:solidFill>
                <a:latin typeface="Cascadia Mono" panose="020B0609020000020004" pitchFamily="49" charset="0"/>
              </a:rPr>
              <a:t>new</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ConcreteCreatorA</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r>
              <a:rPr lang="en-US" sz="3200" dirty="0">
                <a:solidFill>
                  <a:srgbClr val="0000FF"/>
                </a:solidFill>
                <a:latin typeface="Cascadia Mono" panose="020B0609020000020004" pitchFamily="49" charset="0"/>
              </a:rPr>
              <a:t>var</a:t>
            </a:r>
            <a:r>
              <a:rPr lang="en-US" sz="3200" dirty="0">
                <a:solidFill>
                  <a:srgbClr val="000000"/>
                </a:solidFill>
                <a:latin typeface="Cascadia Mono" panose="020B0609020000020004" pitchFamily="49" charset="0"/>
              </a:rPr>
              <a:t> </a:t>
            </a:r>
            <a:r>
              <a:rPr lang="en-US" sz="3200" dirty="0" err="1">
                <a:solidFill>
                  <a:srgbClr val="000000"/>
                </a:solidFill>
                <a:latin typeface="Cascadia Mono" panose="020B0609020000020004" pitchFamily="49" charset="0"/>
              </a:rPr>
              <a:t>porduct</a:t>
            </a:r>
            <a:r>
              <a:rPr lang="en-US" sz="3200" dirty="0">
                <a:solidFill>
                  <a:srgbClr val="000000"/>
                </a:solidFill>
                <a:latin typeface="Cascadia Mono" panose="020B0609020000020004" pitchFamily="49" charset="0"/>
              </a:rPr>
              <a:t> = </a:t>
            </a:r>
            <a:r>
              <a:rPr lang="en-US" sz="3200" dirty="0" err="1">
                <a:solidFill>
                  <a:srgbClr val="000000"/>
                </a:solidFill>
                <a:latin typeface="Cascadia Mono" panose="020B0609020000020004" pitchFamily="49" charset="0"/>
              </a:rPr>
              <a:t>creatorA.FactoryMethod</a:t>
            </a:r>
            <a:r>
              <a:rPr lang="en-US" sz="3200" dirty="0">
                <a:solidFill>
                  <a:srgbClr val="000000"/>
                </a:solidFill>
                <a:latin typeface="Cascadia Mono" panose="020B0609020000020004" pitchFamily="49" charset="0"/>
              </a:rPr>
              <a:t>();</a:t>
            </a:r>
          </a:p>
          <a:p>
            <a:r>
              <a:rPr lang="en-US" sz="3200" dirty="0">
                <a:solidFill>
                  <a:srgbClr val="000000"/>
                </a:solidFill>
                <a:latin typeface="Cascadia Mono" panose="020B0609020000020004" pitchFamily="49" charset="0"/>
              </a:rPr>
              <a:t>        }</a:t>
            </a:r>
          </a:p>
          <a:p>
            <a:r>
              <a:rPr lang="en-US" sz="3200" dirty="0">
                <a:solidFill>
                  <a:srgbClr val="000000"/>
                </a:solidFill>
                <a:latin typeface="Cascadia Mono" panose="020B0609020000020004" pitchFamily="49" charset="0"/>
              </a:rPr>
              <a:t>    }</a:t>
            </a:r>
            <a:endParaRPr lang="en-US" sz="3200" dirty="0"/>
          </a:p>
        </p:txBody>
      </p:sp>
    </p:spTree>
    <p:extLst>
      <p:ext uri="{BB962C8B-B14F-4D97-AF65-F5344CB8AC3E}">
        <p14:creationId xmlns:p14="http://schemas.microsoft.com/office/powerpoint/2010/main" val="196628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7255555" y="166541"/>
            <a:ext cx="9871302" cy="938758"/>
          </a:xfrm>
        </p:spPr>
        <p:txBody>
          <a:bodyPr/>
          <a:lstStyle/>
          <a:p>
            <a:pPr algn="ctr"/>
            <a:r>
              <a:rPr lang="ru-RU" sz="6600" dirty="0">
                <a:solidFill>
                  <a:schemeClr val="accent4"/>
                </a:solidFill>
                <a:ea typeface="Tahoma" panose="020B0604030504040204" pitchFamily="34" charset="0"/>
                <a:cs typeface="Tahoma" panose="020B0604030504040204" pitchFamily="34" charset="0"/>
              </a:rPr>
              <a:t>Абстрактная фабрика</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19</a:t>
            </a:fld>
            <a:endParaRPr lang="ru-RU" dirty="0"/>
          </a:p>
        </p:txBody>
      </p:sp>
      <p:pic>
        <p:nvPicPr>
          <p:cNvPr id="3" name="Рисунок 2">
            <a:extLst>
              <a:ext uri="{FF2B5EF4-FFF2-40B4-BE49-F238E27FC236}">
                <a16:creationId xmlns:a16="http://schemas.microsoft.com/office/drawing/2014/main" id="{8602DE5A-0178-4698-9096-D72BDAB5123B}"/>
              </a:ext>
            </a:extLst>
          </p:cNvPr>
          <p:cNvPicPr>
            <a:picLocks noChangeAspect="1"/>
          </p:cNvPicPr>
          <p:nvPr/>
        </p:nvPicPr>
        <p:blipFill>
          <a:blip r:embed="rId3"/>
          <a:stretch>
            <a:fillRect/>
          </a:stretch>
        </p:blipFill>
        <p:spPr>
          <a:xfrm>
            <a:off x="6674983" y="1105299"/>
            <a:ext cx="11032446" cy="11890812"/>
          </a:xfrm>
          <a:prstGeom prst="rect">
            <a:avLst/>
          </a:prstGeom>
        </p:spPr>
      </p:pic>
    </p:spTree>
    <p:extLst>
      <p:ext uri="{BB962C8B-B14F-4D97-AF65-F5344CB8AC3E}">
        <p14:creationId xmlns:p14="http://schemas.microsoft.com/office/powerpoint/2010/main" val="418053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Раздел 10</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ru-RU" sz="9600" b="1" dirty="0">
                <a:latin typeface="Tahoma" panose="020B0604030504040204" pitchFamily="34" charset="0"/>
                <a:ea typeface="Tahoma" panose="020B0604030504040204" pitchFamily="34" charset="0"/>
                <a:cs typeface="Tahoma" panose="020B0604030504040204" pitchFamily="34" charset="0"/>
              </a:rPr>
              <a:t>Шаблоны (паттерны) проектирования</a:t>
            </a:r>
            <a:endParaRPr lang="ru-RU"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56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Abstract Factory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20</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36914" y="1785258"/>
            <a:ext cx="21441012" cy="11418214"/>
          </a:xfrm>
        </p:spPr>
        <p:txBody>
          <a:bodyPr/>
          <a:lstStyle/>
          <a:p>
            <a:r>
              <a:rPr lang="en-US" sz="2400" dirty="0">
                <a:solidFill>
                  <a:srgbClr val="0000FF"/>
                </a:solidFill>
                <a:latin typeface="Cascadia Mono" panose="020B0609020000020004" pitchFamily="49" charset="0"/>
              </a:rPr>
              <a:t>    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AbstractFactory</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CreateProductB</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ConcreteFactory1</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AbstractFactory</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ProductA1();</a:t>
            </a:r>
          </a:p>
          <a:p>
            <a:r>
              <a:rPr lang="en-US" sz="2400" dirty="0">
                <a:solidFill>
                  <a:srgbClr val="000000"/>
                </a:solidFill>
                <a:latin typeface="Cascadia Mono" panose="020B0609020000020004" pitchFamily="49" charset="0"/>
              </a:rPr>
              <a:t>        }</a:t>
            </a:r>
          </a:p>
          <a:p>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CreateProductB</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ProductB1();</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ConcreteFactory2</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AbstractFactory</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ProductA2();</a:t>
            </a:r>
          </a:p>
          <a:p>
            <a:r>
              <a:rPr lang="en-US" sz="2400" dirty="0">
                <a:solidFill>
                  <a:srgbClr val="000000"/>
                </a:solidFill>
                <a:latin typeface="Cascadia Mono" panose="020B0609020000020004" pitchFamily="49" charset="0"/>
              </a:rPr>
              <a:t>        }</a:t>
            </a:r>
          </a:p>
          <a:p>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CreateProductB</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return</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ProductB2();</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endParaRPr lang="en-US" sz="2400" dirty="0"/>
          </a:p>
        </p:txBody>
      </p:sp>
    </p:spTree>
    <p:extLst>
      <p:ext uri="{BB962C8B-B14F-4D97-AF65-F5344CB8AC3E}">
        <p14:creationId xmlns:p14="http://schemas.microsoft.com/office/powerpoint/2010/main" val="3502855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Abstract Factory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21</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1436914" y="1915886"/>
            <a:ext cx="21441012" cy="11275613"/>
          </a:xfrm>
        </p:spPr>
        <p:txBody>
          <a:bodyPr/>
          <a:lstStyle/>
          <a:p>
            <a:r>
              <a:rPr lang="en-US" sz="2400" dirty="0">
                <a:solidFill>
                  <a:srgbClr val="0000FF"/>
                </a:solidFill>
                <a:latin typeface="Cascadia Mono" panose="020B0609020000020004" pitchFamily="49" charset="0"/>
              </a:rPr>
              <a:t>    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AbstractProductA</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AbstractProductB</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ProductA1</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AbstractProductA</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ProductB1</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AbstractProductB</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ProductA2</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AbstractProductA</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ProductB2</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AbstractProductB</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Client</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private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private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a:t>
            </a:r>
          </a:p>
          <a:p>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Client</a:t>
            </a:r>
            <a:r>
              <a:rPr lang="en-US" sz="2400" dirty="0">
                <a:solidFill>
                  <a:srgbClr val="000000"/>
                </a:solidFill>
                <a:latin typeface="Cascadia Mono" panose="020B0609020000020004" pitchFamily="49" charset="0"/>
              </a:rPr>
              <a:t>(</a:t>
            </a:r>
            <a:r>
              <a:rPr lang="en-US" sz="2400" dirty="0" err="1">
                <a:solidFill>
                  <a:srgbClr val="000000"/>
                </a:solidFill>
                <a:latin typeface="Cascadia Mono" panose="020B0609020000020004" pitchFamily="49" charset="0"/>
              </a:rPr>
              <a:t>AbstractFactory</a:t>
            </a:r>
            <a:r>
              <a:rPr lang="en-US" sz="2400" dirty="0">
                <a:solidFill>
                  <a:srgbClr val="000000"/>
                </a:solidFill>
                <a:latin typeface="Cascadia Mono" panose="020B0609020000020004" pitchFamily="49" charset="0"/>
              </a:rPr>
              <a:t> factory)</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abstractProductB</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factory.CreateProductB</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abstractProductA</a:t>
            </a:r>
            <a:r>
              <a:rPr lang="en-US" sz="2400" dirty="0">
                <a:solidFill>
                  <a:srgbClr val="000000"/>
                </a:solidFill>
                <a:latin typeface="Cascadia Mono" panose="020B0609020000020004" pitchFamily="49" charset="0"/>
              </a:rPr>
              <a:t> = </a:t>
            </a:r>
            <a:r>
              <a:rPr lang="en-US" sz="2400" dirty="0" err="1">
                <a:solidFill>
                  <a:srgbClr val="000000"/>
                </a:solidFill>
                <a:latin typeface="Cascadia Mono" panose="020B0609020000020004" pitchFamily="49" charset="0"/>
              </a:rPr>
              <a:t>factory.CreateProductA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Program</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static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Main(</a:t>
            </a:r>
            <a:r>
              <a:rPr lang="en-US" sz="2400" dirty="0">
                <a:solidFill>
                  <a:srgbClr val="0000FF"/>
                </a:solidFill>
                <a:latin typeface="Cascadia Mono" panose="020B0609020000020004" pitchFamily="49" charset="0"/>
              </a:rPr>
              <a:t>string</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args</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Client user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Client(</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ConcreteFactory1());</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endParaRPr lang="en-US" sz="2400" dirty="0"/>
          </a:p>
        </p:txBody>
      </p:sp>
    </p:spTree>
    <p:extLst>
      <p:ext uri="{BB962C8B-B14F-4D97-AF65-F5344CB8AC3E}">
        <p14:creationId xmlns:p14="http://schemas.microsoft.com/office/powerpoint/2010/main" val="710161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2</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ru-RU" sz="9600" b="1" dirty="0">
                <a:latin typeface="Tahoma" panose="020B0604030504040204" pitchFamily="34" charset="0"/>
                <a:ea typeface="Tahoma" panose="020B0604030504040204" pitchFamily="34" charset="0"/>
                <a:cs typeface="Tahoma" panose="020B0604030504040204" pitchFamily="34" charset="0"/>
              </a:rPr>
              <a:t>Структурные паттерны</a:t>
            </a:r>
            <a:endParaRPr lang="ru-RU"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8759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7357154" y="382042"/>
            <a:ext cx="9668104"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Структурные паттерны</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23</a:t>
            </a:fld>
            <a:endParaRPr lang="ru-RU" dirty="0"/>
          </a:p>
        </p:txBody>
      </p:sp>
      <p:pic>
        <p:nvPicPr>
          <p:cNvPr id="4" name="Рисунок 3">
            <a:extLst>
              <a:ext uri="{FF2B5EF4-FFF2-40B4-BE49-F238E27FC236}">
                <a16:creationId xmlns:a16="http://schemas.microsoft.com/office/drawing/2014/main" id="{B0418FD6-C262-4A8E-AF05-F28174D7DA0F}"/>
              </a:ext>
            </a:extLst>
          </p:cNvPr>
          <p:cNvPicPr>
            <a:picLocks noChangeAspect="1"/>
          </p:cNvPicPr>
          <p:nvPr/>
        </p:nvPicPr>
        <p:blipFill>
          <a:blip r:embed="rId3"/>
          <a:stretch>
            <a:fillRect/>
          </a:stretch>
        </p:blipFill>
        <p:spPr>
          <a:xfrm>
            <a:off x="3468914" y="2496853"/>
            <a:ext cx="17444584" cy="8722294"/>
          </a:xfrm>
          <a:prstGeom prst="rect">
            <a:avLst/>
          </a:prstGeom>
        </p:spPr>
      </p:pic>
    </p:spTree>
    <p:extLst>
      <p:ext uri="{BB962C8B-B14F-4D97-AF65-F5344CB8AC3E}">
        <p14:creationId xmlns:p14="http://schemas.microsoft.com/office/powerpoint/2010/main" val="330150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7632925" y="382042"/>
            <a:ext cx="91165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Декоратор</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24</a:t>
            </a:fld>
            <a:endParaRPr lang="ru-RU" dirty="0"/>
          </a:p>
        </p:txBody>
      </p:sp>
      <p:pic>
        <p:nvPicPr>
          <p:cNvPr id="5" name="Рисунок 4">
            <a:extLst>
              <a:ext uri="{FF2B5EF4-FFF2-40B4-BE49-F238E27FC236}">
                <a16:creationId xmlns:a16="http://schemas.microsoft.com/office/drawing/2014/main" id="{866D4069-7CD7-4154-94E2-30FBFC56377C}"/>
              </a:ext>
            </a:extLst>
          </p:cNvPr>
          <p:cNvPicPr>
            <a:picLocks noChangeAspect="1"/>
          </p:cNvPicPr>
          <p:nvPr/>
        </p:nvPicPr>
        <p:blipFill>
          <a:blip r:embed="rId3"/>
          <a:stretch>
            <a:fillRect/>
          </a:stretch>
        </p:blipFill>
        <p:spPr>
          <a:xfrm>
            <a:off x="5660571" y="1806721"/>
            <a:ext cx="13061270" cy="10788430"/>
          </a:xfrm>
          <a:prstGeom prst="rect">
            <a:avLst/>
          </a:prstGeom>
        </p:spPr>
      </p:pic>
    </p:spTree>
    <p:extLst>
      <p:ext uri="{BB962C8B-B14F-4D97-AF65-F5344CB8AC3E}">
        <p14:creationId xmlns:p14="http://schemas.microsoft.com/office/powerpoint/2010/main" val="3890437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Decorator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25</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Component</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ConcreteComponent</a:t>
            </a:r>
            <a:r>
              <a:rPr lang="en-US" sz="2800" dirty="0">
                <a:solidFill>
                  <a:srgbClr val="000000"/>
                </a:solidFill>
                <a:latin typeface="Cascadia Mono" panose="020B0609020000020004" pitchFamily="49" charset="0"/>
              </a:rPr>
              <a:t> : Component</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Decorator</a:t>
            </a:r>
            <a:r>
              <a:rPr lang="en-US" sz="2800" dirty="0">
                <a:solidFill>
                  <a:srgbClr val="000000"/>
                </a:solidFill>
                <a:latin typeface="Cascadia Mono" panose="020B0609020000020004" pitchFamily="49" charset="0"/>
              </a:rPr>
              <a:t> : Component</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protected</a:t>
            </a:r>
            <a:r>
              <a:rPr lang="en-US" sz="2800" dirty="0">
                <a:solidFill>
                  <a:srgbClr val="000000"/>
                </a:solidFill>
                <a:latin typeface="Cascadia Mono" panose="020B0609020000020004" pitchFamily="49" charset="0"/>
              </a:rPr>
              <a:t> Component </a:t>
            </a:r>
            <a:r>
              <a:rPr lang="en-US" sz="2800" dirty="0" err="1">
                <a:solidFill>
                  <a:srgbClr val="000000"/>
                </a:solidFill>
                <a:latin typeface="Cascadia Mono" panose="020B0609020000020004" pitchFamily="49" charset="0"/>
              </a:rPr>
              <a:t>component</a:t>
            </a:r>
            <a:r>
              <a:rPr lang="en-US" sz="2800" dirty="0">
                <a:solidFill>
                  <a:srgbClr val="000000"/>
                </a:solidFill>
                <a:latin typeface="Cascadia Mono" panose="020B0609020000020004" pitchFamily="49" charset="0"/>
              </a:rPr>
              <a:t>;</a:t>
            </a:r>
          </a:p>
          <a:p>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Decorator</a:t>
            </a:r>
            <a:r>
              <a:rPr lang="en-US" sz="2800" dirty="0">
                <a:solidFill>
                  <a:srgbClr val="000000"/>
                </a:solidFill>
                <a:latin typeface="Cascadia Mono" panose="020B0609020000020004" pitchFamily="49" charset="0"/>
              </a:rPr>
              <a:t>(Component component)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FF"/>
                </a:solidFill>
                <a:latin typeface="Cascadia Mono" panose="020B0609020000020004" pitchFamily="49" charset="0"/>
              </a:rPr>
              <a:t>this</a:t>
            </a:r>
            <a:r>
              <a:rPr lang="en-US" sz="2800" dirty="0" err="1">
                <a:solidFill>
                  <a:srgbClr val="000000"/>
                </a:solidFill>
                <a:latin typeface="Cascadia Mono" panose="020B0609020000020004" pitchFamily="49" charset="0"/>
              </a:rPr>
              <a:t>.component</a:t>
            </a:r>
            <a:r>
              <a:rPr lang="en-US" sz="2800" dirty="0">
                <a:solidFill>
                  <a:srgbClr val="000000"/>
                </a:solidFill>
                <a:latin typeface="Cascadia Mono" panose="020B0609020000020004" pitchFamily="49" charset="0"/>
              </a:rPr>
              <a:t> = component;</a:t>
            </a:r>
          </a:p>
          <a:p>
            <a:r>
              <a:rPr lang="en-US" sz="2800" dirty="0">
                <a:solidFill>
                  <a:srgbClr val="000000"/>
                </a:solidFill>
                <a:latin typeface="Cascadia Mono" panose="020B0609020000020004" pitchFamily="49" charset="0"/>
              </a:rPr>
              <a:t>    }</a:t>
            </a:r>
          </a:p>
          <a:p>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if</a:t>
            </a:r>
            <a:r>
              <a:rPr lang="en-US" sz="2800" dirty="0">
                <a:solidFill>
                  <a:srgbClr val="000000"/>
                </a:solidFill>
                <a:latin typeface="Cascadia Mono" panose="020B0609020000020004" pitchFamily="49" charset="0"/>
              </a:rPr>
              <a:t> (component != </a:t>
            </a:r>
            <a:r>
              <a:rPr lang="en-US" sz="2800" dirty="0">
                <a:solidFill>
                  <a:srgbClr val="0000FF"/>
                </a:solidFill>
                <a:latin typeface="Cascadia Mono" panose="020B0609020000020004" pitchFamily="49" charset="0"/>
              </a:rPr>
              <a:t>null</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component.Operation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5400" dirty="0"/>
          </a:p>
        </p:txBody>
      </p:sp>
    </p:spTree>
    <p:extLst>
      <p:ext uri="{BB962C8B-B14F-4D97-AF65-F5344CB8AC3E}">
        <p14:creationId xmlns:p14="http://schemas.microsoft.com/office/powerpoint/2010/main" val="2525253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Decorator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26</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ConcreteDecoratorA</a:t>
            </a:r>
            <a:r>
              <a:rPr lang="en-US" sz="2800" dirty="0">
                <a:solidFill>
                  <a:srgbClr val="000000"/>
                </a:solidFill>
                <a:latin typeface="Cascadia Mono" panose="020B0609020000020004" pitchFamily="49" charset="0"/>
              </a:rPr>
              <a:t> : Decorator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ConcreteDecoratorA</a:t>
            </a:r>
            <a:r>
              <a:rPr lang="en-US" sz="2800" dirty="0">
                <a:solidFill>
                  <a:srgbClr val="000000"/>
                </a:solidFill>
                <a:latin typeface="Cascadia Mono" panose="020B0609020000020004" pitchFamily="49" charset="0"/>
              </a:rPr>
              <a:t>(Component component) : </a:t>
            </a:r>
            <a:r>
              <a:rPr lang="en-US" sz="2800" dirty="0">
                <a:solidFill>
                  <a:srgbClr val="0000FF"/>
                </a:solidFill>
                <a:latin typeface="Cascadia Mono" panose="020B0609020000020004" pitchFamily="49" charset="0"/>
              </a:rPr>
              <a:t>base</a:t>
            </a:r>
            <a:r>
              <a:rPr lang="en-US" sz="2800" dirty="0">
                <a:solidFill>
                  <a:srgbClr val="000000"/>
                </a:solidFill>
                <a:latin typeface="Cascadia Mono" panose="020B0609020000020004" pitchFamily="49" charset="0"/>
              </a:rPr>
              <a:t>(component) {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FF"/>
                </a:solidFill>
                <a:latin typeface="Cascadia Mono" panose="020B0609020000020004" pitchFamily="49" charset="0"/>
              </a:rPr>
              <a:t>base</a:t>
            </a:r>
            <a:r>
              <a:rPr lang="en-US" sz="2800" dirty="0" err="1">
                <a:solidFill>
                  <a:srgbClr val="000000"/>
                </a:solidFill>
                <a:latin typeface="Cascadia Mono" panose="020B0609020000020004" pitchFamily="49" charset="0"/>
              </a:rPr>
              <a:t>.Operation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ConcreteDecoratorB</a:t>
            </a:r>
            <a:r>
              <a:rPr lang="en-US" sz="2800" dirty="0">
                <a:solidFill>
                  <a:srgbClr val="000000"/>
                </a:solidFill>
                <a:latin typeface="Cascadia Mono" panose="020B0609020000020004" pitchFamily="49" charset="0"/>
              </a:rPr>
              <a:t> : Decorator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ConcreteDecoratorB</a:t>
            </a:r>
            <a:r>
              <a:rPr lang="en-US" sz="2800" dirty="0">
                <a:solidFill>
                  <a:srgbClr val="000000"/>
                </a:solidFill>
                <a:latin typeface="Cascadia Mono" panose="020B0609020000020004" pitchFamily="49" charset="0"/>
              </a:rPr>
              <a:t>(Component component) : </a:t>
            </a:r>
            <a:r>
              <a:rPr lang="en-US" sz="2800" dirty="0">
                <a:solidFill>
                  <a:srgbClr val="0000FF"/>
                </a:solidFill>
                <a:latin typeface="Cascadia Mono" panose="020B0609020000020004" pitchFamily="49" charset="0"/>
              </a:rPr>
              <a:t>base</a:t>
            </a:r>
            <a:r>
              <a:rPr lang="en-US" sz="2800" dirty="0">
                <a:solidFill>
                  <a:srgbClr val="000000"/>
                </a:solidFill>
                <a:latin typeface="Cascadia Mono" panose="020B0609020000020004" pitchFamily="49" charset="0"/>
              </a:rPr>
              <a:t>(component) {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FF"/>
                </a:solidFill>
                <a:latin typeface="Cascadia Mono" panose="020B0609020000020004" pitchFamily="49" charset="0"/>
              </a:rPr>
              <a:t>base</a:t>
            </a:r>
            <a:r>
              <a:rPr lang="en-US" sz="2800" dirty="0" err="1">
                <a:solidFill>
                  <a:srgbClr val="000000"/>
                </a:solidFill>
                <a:latin typeface="Cascadia Mono" panose="020B0609020000020004" pitchFamily="49" charset="0"/>
              </a:rPr>
              <a:t>.Operation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ConcreteComponent</a:t>
            </a:r>
            <a:r>
              <a:rPr lang="en-US" sz="2800" dirty="0">
                <a:solidFill>
                  <a:srgbClr val="000000"/>
                </a:solidFill>
                <a:latin typeface="Cascadia Mono" panose="020B0609020000020004" pitchFamily="49" charset="0"/>
              </a:rPr>
              <a:t> structure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ConcreteComponent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ConcreteDecoratorA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modifiedStructure</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ConcreteDecoratorA</a:t>
            </a:r>
            <a:r>
              <a:rPr lang="en-US" sz="2800" dirty="0">
                <a:solidFill>
                  <a:srgbClr val="000000"/>
                </a:solidFill>
                <a:latin typeface="Cascadia Mono" panose="020B0609020000020004" pitchFamily="49" charset="0"/>
              </a:rPr>
              <a:t>(structure);</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5400" dirty="0"/>
          </a:p>
        </p:txBody>
      </p:sp>
    </p:spTree>
    <p:extLst>
      <p:ext uri="{BB962C8B-B14F-4D97-AF65-F5344CB8AC3E}">
        <p14:creationId xmlns:p14="http://schemas.microsoft.com/office/powerpoint/2010/main" val="1710855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Адаптер</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27</a:t>
            </a:fld>
            <a:endParaRPr lang="ru-RU" dirty="0"/>
          </a:p>
        </p:txBody>
      </p:sp>
      <p:pic>
        <p:nvPicPr>
          <p:cNvPr id="5" name="Рисунок 4">
            <a:extLst>
              <a:ext uri="{FF2B5EF4-FFF2-40B4-BE49-F238E27FC236}">
                <a16:creationId xmlns:a16="http://schemas.microsoft.com/office/drawing/2014/main" id="{8862538E-A51A-4160-8435-7231EB61C734}"/>
              </a:ext>
            </a:extLst>
          </p:cNvPr>
          <p:cNvPicPr>
            <a:picLocks noChangeAspect="1"/>
          </p:cNvPicPr>
          <p:nvPr/>
        </p:nvPicPr>
        <p:blipFill>
          <a:blip r:embed="rId3"/>
          <a:stretch>
            <a:fillRect/>
          </a:stretch>
        </p:blipFill>
        <p:spPr>
          <a:xfrm>
            <a:off x="5992812" y="2454645"/>
            <a:ext cx="12396788" cy="8806710"/>
          </a:xfrm>
          <a:prstGeom prst="rect">
            <a:avLst/>
          </a:prstGeom>
        </p:spPr>
      </p:pic>
    </p:spTree>
    <p:extLst>
      <p:ext uri="{BB962C8B-B14F-4D97-AF65-F5344CB8AC3E}">
        <p14:creationId xmlns:p14="http://schemas.microsoft.com/office/powerpoint/2010/main" val="3374370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Adapter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28</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Client</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Request(Target target)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target.Request</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a:t>
            </a:r>
          </a:p>
          <a:p>
            <a:r>
              <a:rPr lang="ru-RU" sz="2400" dirty="0" err="1">
                <a:solidFill>
                  <a:srgbClr val="0000FF"/>
                </a:solidFill>
                <a:latin typeface="Cascadia Mono" panose="020B0609020000020004" pitchFamily="49" charset="0"/>
              </a:rPr>
              <a:t>class</a:t>
            </a:r>
            <a:r>
              <a:rPr lang="ru-RU" sz="2400" dirty="0">
                <a:solidFill>
                  <a:srgbClr val="000000"/>
                </a:solidFill>
                <a:latin typeface="Cascadia Mono" panose="020B0609020000020004" pitchFamily="49" charset="0"/>
              </a:rPr>
              <a:t> </a:t>
            </a:r>
            <a:r>
              <a:rPr lang="ru-RU" sz="2400" dirty="0">
                <a:solidFill>
                  <a:srgbClr val="2B91AF"/>
                </a:solidFill>
                <a:latin typeface="Cascadia Mono" panose="020B0609020000020004" pitchFamily="49" charset="0"/>
              </a:rPr>
              <a:t>Target</a:t>
            </a:r>
            <a:r>
              <a:rPr lang="ru-RU" sz="2400" dirty="0">
                <a:solidFill>
                  <a:srgbClr val="000000"/>
                </a:solidFill>
                <a:latin typeface="Cascadia Mono" panose="020B0609020000020004" pitchFamily="49" charset="0"/>
              </a:rPr>
              <a:t> </a:t>
            </a:r>
            <a:r>
              <a:rPr lang="ru-RU" sz="2400" dirty="0">
                <a:solidFill>
                  <a:srgbClr val="008000"/>
                </a:solidFill>
                <a:latin typeface="Cascadia Mono" panose="020B0609020000020004" pitchFamily="49" charset="0"/>
              </a:rPr>
              <a:t>// класс, к которому надо адаптировать другой класс   </a:t>
            </a:r>
            <a:endParaRPr lang="ru-RU"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virtual</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Request() { }</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Adapter</a:t>
            </a:r>
            <a:r>
              <a:rPr lang="en-US" sz="2400" dirty="0">
                <a:solidFill>
                  <a:srgbClr val="000000"/>
                </a:solidFill>
                <a:latin typeface="Cascadia Mono" panose="020B0609020000020004" pitchFamily="49" charset="0"/>
              </a:rPr>
              <a:t> : Target </a:t>
            </a:r>
            <a:r>
              <a:rPr lang="en-US" sz="2400" dirty="0">
                <a:solidFill>
                  <a:srgbClr val="008000"/>
                </a:solidFill>
                <a:latin typeface="Cascadia Mono" panose="020B0609020000020004" pitchFamily="49" charset="0"/>
              </a:rPr>
              <a:t>// </a:t>
            </a:r>
            <a:r>
              <a:rPr lang="ru-RU" sz="2400" dirty="0">
                <a:solidFill>
                  <a:srgbClr val="008000"/>
                </a:solidFill>
                <a:latin typeface="Cascadia Mono" panose="020B0609020000020004" pitchFamily="49" charset="0"/>
              </a:rPr>
              <a:t>Адаптер</a:t>
            </a:r>
            <a:endParaRPr lang="ru-RU"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private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Adaptee</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adaptee</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Adaptee</a:t>
            </a:r>
            <a:r>
              <a:rPr lang="en-US" sz="2400" dirty="0">
                <a:solidFill>
                  <a:srgbClr val="000000"/>
                </a:solidFill>
                <a:latin typeface="Cascadia Mono" panose="020B0609020000020004" pitchFamily="49" charset="0"/>
              </a:rPr>
              <a:t>();</a:t>
            </a:r>
          </a:p>
          <a:p>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Request()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adaptee.SpecificRequest</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Adaptee</a:t>
            </a:r>
            <a:r>
              <a:rPr lang="en-US" sz="2400" dirty="0">
                <a:solidFill>
                  <a:srgbClr val="000000"/>
                </a:solidFill>
                <a:latin typeface="Cascadia Mono" panose="020B0609020000020004" pitchFamily="49" charset="0"/>
              </a:rPr>
              <a:t> </a:t>
            </a:r>
            <a:r>
              <a:rPr lang="en-US" sz="2400" dirty="0">
                <a:solidFill>
                  <a:srgbClr val="008000"/>
                </a:solidFill>
                <a:latin typeface="Cascadia Mono" panose="020B0609020000020004" pitchFamily="49" charset="0"/>
              </a:rPr>
              <a:t>// </a:t>
            </a:r>
            <a:r>
              <a:rPr lang="ru-RU" sz="2400" dirty="0">
                <a:solidFill>
                  <a:srgbClr val="008000"/>
                </a:solidFill>
                <a:latin typeface="Cascadia Mono" panose="020B0609020000020004" pitchFamily="49" charset="0"/>
              </a:rPr>
              <a:t>Адаптируемый класс</a:t>
            </a:r>
            <a:endParaRPr lang="ru-RU"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SpecificRequest</a:t>
            </a:r>
            <a:r>
              <a:rPr lang="en-US" sz="2400" dirty="0">
                <a:solidFill>
                  <a:srgbClr val="000000"/>
                </a:solidFill>
                <a:latin typeface="Cascadia Mono" panose="020B0609020000020004" pitchFamily="49" charset="0"/>
              </a:rPr>
              <a:t>() { }</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Program</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Main()</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Client </a:t>
            </a:r>
            <a:r>
              <a:rPr lang="en-US" sz="2400" dirty="0" err="1">
                <a:solidFill>
                  <a:srgbClr val="000000"/>
                </a:solidFill>
                <a:latin typeface="Cascadia Mono" panose="020B0609020000020004" pitchFamily="49" charset="0"/>
              </a:rPr>
              <a:t>client</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Client();</a:t>
            </a:r>
          </a:p>
          <a:p>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client.Request</a:t>
            </a:r>
            <a:r>
              <a:rPr lang="en-US" sz="2400" dirty="0">
                <a:solidFill>
                  <a:srgbClr val="000000"/>
                </a:solidFill>
                <a:latin typeface="Cascadia Mono" panose="020B0609020000020004" pitchFamily="49" charset="0"/>
              </a:rPr>
              <a:t>(</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Adapter());</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a:t>
            </a:r>
            <a:endParaRPr lang="en-US" sz="3600" dirty="0"/>
          </a:p>
        </p:txBody>
      </p:sp>
    </p:spTree>
    <p:extLst>
      <p:ext uri="{BB962C8B-B14F-4D97-AF65-F5344CB8AC3E}">
        <p14:creationId xmlns:p14="http://schemas.microsoft.com/office/powerpoint/2010/main" val="2284234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Фасад</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29</a:t>
            </a:fld>
            <a:endParaRPr lang="ru-RU" dirty="0"/>
          </a:p>
        </p:txBody>
      </p:sp>
      <p:pic>
        <p:nvPicPr>
          <p:cNvPr id="4" name="Рисунок 3">
            <a:extLst>
              <a:ext uri="{FF2B5EF4-FFF2-40B4-BE49-F238E27FC236}">
                <a16:creationId xmlns:a16="http://schemas.microsoft.com/office/drawing/2014/main" id="{019628CA-8FB6-4E0B-89F5-D51FD5B3F509}"/>
              </a:ext>
            </a:extLst>
          </p:cNvPr>
          <p:cNvPicPr>
            <a:picLocks noChangeAspect="1"/>
          </p:cNvPicPr>
          <p:nvPr/>
        </p:nvPicPr>
        <p:blipFill>
          <a:blip r:embed="rId3"/>
          <a:stretch>
            <a:fillRect/>
          </a:stretch>
        </p:blipFill>
        <p:spPr>
          <a:xfrm>
            <a:off x="5181599" y="2050465"/>
            <a:ext cx="14019212" cy="10427870"/>
          </a:xfrm>
          <a:prstGeom prst="rect">
            <a:avLst/>
          </a:prstGeom>
        </p:spPr>
      </p:pic>
    </p:spTree>
    <p:extLst>
      <p:ext uri="{BB962C8B-B14F-4D97-AF65-F5344CB8AC3E}">
        <p14:creationId xmlns:p14="http://schemas.microsoft.com/office/powerpoint/2010/main" val="3857007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a:t>
            </a:fld>
            <a:endParaRPr lang="ru-RU" dirty="0"/>
          </a:p>
        </p:txBody>
      </p:sp>
      <p:pic>
        <p:nvPicPr>
          <p:cNvPr id="7" name="Рисунок 6">
            <a:extLst>
              <a:ext uri="{FF2B5EF4-FFF2-40B4-BE49-F238E27FC236}">
                <a16:creationId xmlns:a16="http://schemas.microsoft.com/office/drawing/2014/main" id="{E6647F3F-9FC2-4AB3-ADFC-CED54A60B85A}"/>
              </a:ext>
            </a:extLst>
          </p:cNvPr>
          <p:cNvPicPr>
            <a:picLocks noChangeAspect="1"/>
          </p:cNvPicPr>
          <p:nvPr/>
        </p:nvPicPr>
        <p:blipFill>
          <a:blip r:embed="rId3"/>
          <a:stretch>
            <a:fillRect/>
          </a:stretch>
        </p:blipFill>
        <p:spPr>
          <a:xfrm>
            <a:off x="3947886" y="512812"/>
            <a:ext cx="16486640" cy="12690376"/>
          </a:xfrm>
          <a:prstGeom prst="rect">
            <a:avLst/>
          </a:prstGeom>
        </p:spPr>
      </p:pic>
    </p:spTree>
    <p:extLst>
      <p:ext uri="{BB962C8B-B14F-4D97-AF65-F5344CB8AC3E}">
        <p14:creationId xmlns:p14="http://schemas.microsoft.com/office/powerpoint/2010/main" val="224458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Facade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30</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Facade</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SubsystemB</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SubsystemC</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subsystemC</a:t>
            </a:r>
            <a:r>
              <a:rPr lang="en-US" sz="2800" dirty="0">
                <a:solidFill>
                  <a:srgbClr val="000000"/>
                </a:solidFill>
                <a:latin typeface="Cascadia Mono" panose="020B0609020000020004" pitchFamily="49" charset="0"/>
              </a:rPr>
              <a:t>;</a:t>
            </a:r>
          </a:p>
          <a:p>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Facade</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SubsystemA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SubsystemB</a:t>
            </a:r>
            <a:r>
              <a:rPr lang="en-US" sz="2800" dirty="0">
                <a:solidFill>
                  <a:srgbClr val="000000"/>
                </a:solidFill>
                <a:latin typeface="Cascadia Mono" panose="020B0609020000020004" pitchFamily="49" charset="0"/>
              </a:rPr>
              <a:t> sb, </a:t>
            </a:r>
            <a:r>
              <a:rPr lang="en-US" sz="2800" dirty="0" err="1">
                <a:solidFill>
                  <a:srgbClr val="000000"/>
                </a:solidFill>
                <a:latin typeface="Cascadia Mono" panose="020B0609020000020004" pitchFamily="49" charset="0"/>
              </a:rPr>
              <a:t>SubsystemC</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sc</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subsystemA</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sa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subsystemB</a:t>
            </a:r>
            <a:r>
              <a:rPr lang="en-US" sz="2800" dirty="0">
                <a:solidFill>
                  <a:srgbClr val="000000"/>
                </a:solidFill>
                <a:latin typeface="Cascadia Mono" panose="020B0609020000020004" pitchFamily="49" charset="0"/>
              </a:rPr>
              <a:t> = sb;</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subsystemC</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sc</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Operation1()</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subsystemA.A1();</a:t>
            </a:r>
          </a:p>
          <a:p>
            <a:r>
              <a:rPr lang="en-US" sz="2800" dirty="0">
                <a:solidFill>
                  <a:srgbClr val="000000"/>
                </a:solidFill>
                <a:latin typeface="Cascadia Mono" panose="020B0609020000020004" pitchFamily="49" charset="0"/>
              </a:rPr>
              <a:t>        subsystemB.B1();</a:t>
            </a:r>
          </a:p>
          <a:p>
            <a:r>
              <a:rPr lang="en-US" sz="2800" dirty="0">
                <a:solidFill>
                  <a:srgbClr val="000000"/>
                </a:solidFill>
                <a:latin typeface="Cascadia Mono" panose="020B0609020000020004" pitchFamily="49" charset="0"/>
              </a:rPr>
              <a:t>        subsystemC.C1();</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Operation2()</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subsystemB.B1();</a:t>
            </a:r>
          </a:p>
          <a:p>
            <a:r>
              <a:rPr lang="en-US" sz="2800" dirty="0">
                <a:solidFill>
                  <a:srgbClr val="000000"/>
                </a:solidFill>
                <a:latin typeface="Cascadia Mono" panose="020B0609020000020004" pitchFamily="49" charset="0"/>
              </a:rPr>
              <a:t>        subsystemC.C1();</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800" dirty="0"/>
          </a:p>
        </p:txBody>
      </p:sp>
    </p:spTree>
    <p:extLst>
      <p:ext uri="{BB962C8B-B14F-4D97-AF65-F5344CB8AC3E}">
        <p14:creationId xmlns:p14="http://schemas.microsoft.com/office/powerpoint/2010/main" val="2670412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Facade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31</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SubsystemA</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A1()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SubsystemB</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B1()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SubsystemC</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C1() { }</a:t>
            </a:r>
          </a:p>
          <a:p>
            <a:r>
              <a:rPr lang="en-US" sz="2800" dirty="0">
                <a:solidFill>
                  <a:srgbClr val="000000"/>
                </a:solidFill>
                <a:latin typeface="Cascadia Mono" panose="020B0609020000020004" pitchFamily="49" charset="0"/>
              </a:rPr>
              <a:t>} </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Facade </a:t>
            </a:r>
            <a:r>
              <a:rPr lang="en-US" sz="2800" dirty="0" err="1">
                <a:solidFill>
                  <a:srgbClr val="000000"/>
                </a:solidFill>
                <a:latin typeface="Cascadia Mono" panose="020B0609020000020004" pitchFamily="49" charset="0"/>
              </a:rPr>
              <a:t>facade</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Facade(</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SubsystemA</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SubsystemB</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SubsystemC</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facade.Operation1();</a:t>
            </a:r>
          </a:p>
          <a:p>
            <a:r>
              <a:rPr lang="en-US" sz="2800" dirty="0">
                <a:solidFill>
                  <a:srgbClr val="000000"/>
                </a:solidFill>
                <a:latin typeface="Cascadia Mono" panose="020B0609020000020004" pitchFamily="49" charset="0"/>
              </a:rPr>
              <a:t>        facade.Operation2();</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800" dirty="0"/>
          </a:p>
        </p:txBody>
      </p:sp>
    </p:spTree>
    <p:extLst>
      <p:ext uri="{BB962C8B-B14F-4D97-AF65-F5344CB8AC3E}">
        <p14:creationId xmlns:p14="http://schemas.microsoft.com/office/powerpoint/2010/main" val="189558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Мост</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32</a:t>
            </a:fld>
            <a:endParaRPr lang="ru-RU" dirty="0"/>
          </a:p>
        </p:txBody>
      </p:sp>
      <p:pic>
        <p:nvPicPr>
          <p:cNvPr id="4" name="Рисунок 3">
            <a:extLst>
              <a:ext uri="{FF2B5EF4-FFF2-40B4-BE49-F238E27FC236}">
                <a16:creationId xmlns:a16="http://schemas.microsoft.com/office/drawing/2014/main" id="{40902B04-2B72-4A8A-A8FA-4701A8C8D996}"/>
              </a:ext>
            </a:extLst>
          </p:cNvPr>
          <p:cNvPicPr>
            <a:picLocks noChangeAspect="1"/>
          </p:cNvPicPr>
          <p:nvPr/>
        </p:nvPicPr>
        <p:blipFill>
          <a:blip r:embed="rId3"/>
          <a:stretch>
            <a:fillRect/>
          </a:stretch>
        </p:blipFill>
        <p:spPr>
          <a:xfrm>
            <a:off x="3585029" y="2355124"/>
            <a:ext cx="17212354" cy="9005752"/>
          </a:xfrm>
          <a:prstGeom prst="rect">
            <a:avLst/>
          </a:prstGeom>
        </p:spPr>
      </p:pic>
    </p:spTree>
    <p:extLst>
      <p:ext uri="{BB962C8B-B14F-4D97-AF65-F5344CB8AC3E}">
        <p14:creationId xmlns:p14="http://schemas.microsoft.com/office/powerpoint/2010/main" val="1399629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Bridge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33</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Abstraction</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protected</a:t>
            </a:r>
            <a:r>
              <a:rPr lang="en-US" sz="2800" dirty="0">
                <a:solidFill>
                  <a:srgbClr val="000000"/>
                </a:solidFill>
                <a:latin typeface="Cascadia Mono" panose="020B0609020000020004" pitchFamily="49" charset="0"/>
              </a:rPr>
              <a:t> Implementor </a:t>
            </a:r>
            <a:r>
              <a:rPr lang="en-US" sz="2800" dirty="0" err="1">
                <a:solidFill>
                  <a:srgbClr val="000000"/>
                </a:solidFill>
                <a:latin typeface="Cascadia Mono" panose="020B0609020000020004" pitchFamily="49" charset="0"/>
              </a:rPr>
              <a:t>implementor</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Implementor </a:t>
            </a:r>
            <a:r>
              <a:rPr lang="en-US" sz="2800" dirty="0" err="1">
                <a:solidFill>
                  <a:srgbClr val="000000"/>
                </a:solidFill>
                <a:latin typeface="Cascadia Mono" panose="020B0609020000020004" pitchFamily="49" charset="0"/>
              </a:rPr>
              <a:t>Implementor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set</a:t>
            </a:r>
            <a:r>
              <a:rPr lang="en-US" sz="2800" dirty="0">
                <a:solidFill>
                  <a:srgbClr val="000000"/>
                </a:solidFill>
                <a:latin typeface="Cascadia Mono" panose="020B0609020000020004" pitchFamily="49" charset="0"/>
              </a:rPr>
              <a:t> { implementor = value; }</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Abstraction</a:t>
            </a:r>
            <a:r>
              <a:rPr lang="en-US" sz="2800" dirty="0">
                <a:solidFill>
                  <a:srgbClr val="000000"/>
                </a:solidFill>
                <a:latin typeface="Cascadia Mono" panose="020B0609020000020004" pitchFamily="49" charset="0"/>
              </a:rPr>
              <a:t>(Implementor imp)</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implementor = imp;</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virtual</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implementor.OperationImp</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Implementor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OperationImp</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945085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Bridge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34</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RefinedAbstraction</a:t>
            </a:r>
            <a:r>
              <a:rPr lang="en-US" sz="2800" dirty="0">
                <a:solidFill>
                  <a:srgbClr val="000000"/>
                </a:solidFill>
                <a:latin typeface="Cascadia Mono" panose="020B0609020000020004" pitchFamily="49" charset="0"/>
              </a:rPr>
              <a:t> : Abstraction</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RefinedAbstraction</a:t>
            </a:r>
            <a:r>
              <a:rPr lang="en-US" sz="2800" dirty="0">
                <a:solidFill>
                  <a:srgbClr val="000000"/>
                </a:solidFill>
                <a:latin typeface="Cascadia Mono" panose="020B0609020000020004" pitchFamily="49" charset="0"/>
              </a:rPr>
              <a:t>(Implementor imp)</a:t>
            </a:r>
          </a:p>
          <a:p>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base</a:t>
            </a:r>
            <a:r>
              <a:rPr lang="en-US" sz="2800" dirty="0">
                <a:solidFill>
                  <a:srgbClr val="000000"/>
                </a:solidFill>
                <a:latin typeface="Cascadia Mono" panose="020B0609020000020004" pitchFamily="49" charset="0"/>
              </a:rPr>
              <a:t>(imp)</a:t>
            </a:r>
          </a:p>
          <a:p>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ConcreteImplementorA</a:t>
            </a:r>
            <a:r>
              <a:rPr lang="en-US" sz="2800" dirty="0">
                <a:solidFill>
                  <a:srgbClr val="000000"/>
                </a:solidFill>
                <a:latin typeface="Cascadia Mono" panose="020B0609020000020004" pitchFamily="49" charset="0"/>
              </a:rPr>
              <a:t> : Implementor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OperationImp</a:t>
            </a:r>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ConcreteImplementorB</a:t>
            </a:r>
            <a:r>
              <a:rPr lang="en-US" sz="2800" dirty="0">
                <a:solidFill>
                  <a:srgbClr val="000000"/>
                </a:solidFill>
                <a:latin typeface="Cascadia Mono" panose="020B0609020000020004" pitchFamily="49" charset="0"/>
              </a:rPr>
              <a:t> : Implementor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OperationImp</a:t>
            </a:r>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Abstraction </a:t>
            </a:r>
            <a:r>
              <a:rPr lang="en-US" sz="2800" dirty="0" err="1">
                <a:solidFill>
                  <a:srgbClr val="000000"/>
                </a:solidFill>
                <a:latin typeface="Cascadia Mono" panose="020B0609020000020004" pitchFamily="49" charset="0"/>
              </a:rPr>
              <a:t>abstraction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abstraction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RefinedAbstraction</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ConcreteImplementorA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abstraction.Operation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abstraction.Implementor</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ConcreteImplementorB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abstraction.Operation</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800" dirty="0"/>
          </a:p>
        </p:txBody>
      </p:sp>
    </p:spTree>
    <p:extLst>
      <p:ext uri="{BB962C8B-B14F-4D97-AF65-F5344CB8AC3E}">
        <p14:creationId xmlns:p14="http://schemas.microsoft.com/office/powerpoint/2010/main" val="1280485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a:t>
            </a:r>
            <a:r>
              <a:rPr lang="en-US" sz="9600" b="1" dirty="0">
                <a:latin typeface="Tahoma" panose="020B0604030504040204" pitchFamily="34" charset="0"/>
                <a:ea typeface="Tahoma" panose="020B0604030504040204" pitchFamily="34" charset="0"/>
                <a:cs typeface="Tahoma" panose="020B0604030504040204" pitchFamily="34" charset="0"/>
              </a:rPr>
              <a:t>3</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ru-RU" sz="9600" b="1" dirty="0">
                <a:latin typeface="Tahoma" panose="020B0604030504040204" pitchFamily="34" charset="0"/>
                <a:ea typeface="Tahoma" panose="020B0604030504040204" pitchFamily="34" charset="0"/>
                <a:cs typeface="Tahoma" panose="020B0604030504040204" pitchFamily="34" charset="0"/>
              </a:rPr>
              <a:t>Поведенческие паттерны</a:t>
            </a:r>
            <a:endParaRPr lang="ru-RU"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426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921725" y="382042"/>
            <a:ext cx="105389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Поведенческие паттерны</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36</a:t>
            </a:fld>
            <a:endParaRPr lang="ru-RU" dirty="0"/>
          </a:p>
        </p:txBody>
      </p:sp>
      <p:pic>
        <p:nvPicPr>
          <p:cNvPr id="3" name="Рисунок 2">
            <a:extLst>
              <a:ext uri="{FF2B5EF4-FFF2-40B4-BE49-F238E27FC236}">
                <a16:creationId xmlns:a16="http://schemas.microsoft.com/office/drawing/2014/main" id="{86E79BD8-4CA9-4C2E-80D8-26455B422DA1}"/>
              </a:ext>
            </a:extLst>
          </p:cNvPr>
          <p:cNvPicPr>
            <a:picLocks noChangeAspect="1"/>
          </p:cNvPicPr>
          <p:nvPr/>
        </p:nvPicPr>
        <p:blipFill>
          <a:blip r:embed="rId3"/>
          <a:stretch>
            <a:fillRect/>
          </a:stretch>
        </p:blipFill>
        <p:spPr>
          <a:xfrm>
            <a:off x="2220686" y="1872740"/>
            <a:ext cx="19941040" cy="9970520"/>
          </a:xfrm>
          <a:prstGeom prst="rect">
            <a:avLst/>
          </a:prstGeom>
        </p:spPr>
      </p:pic>
    </p:spTree>
    <p:extLst>
      <p:ext uri="{BB962C8B-B14F-4D97-AF65-F5344CB8AC3E}">
        <p14:creationId xmlns:p14="http://schemas.microsoft.com/office/powerpoint/2010/main" val="2500185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7632925" y="382042"/>
            <a:ext cx="91165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Шаблонный метод</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37</a:t>
            </a:fld>
            <a:endParaRPr lang="ru-RU" dirty="0"/>
          </a:p>
        </p:txBody>
      </p:sp>
      <p:pic>
        <p:nvPicPr>
          <p:cNvPr id="3" name="Рисунок 2">
            <a:extLst>
              <a:ext uri="{FF2B5EF4-FFF2-40B4-BE49-F238E27FC236}">
                <a16:creationId xmlns:a16="http://schemas.microsoft.com/office/drawing/2014/main" id="{7D815626-D1F8-4FE2-800C-F8C22F308D3F}"/>
              </a:ext>
            </a:extLst>
          </p:cNvPr>
          <p:cNvPicPr>
            <a:picLocks noChangeAspect="1"/>
          </p:cNvPicPr>
          <p:nvPr/>
        </p:nvPicPr>
        <p:blipFill>
          <a:blip r:embed="rId3"/>
          <a:stretch>
            <a:fillRect/>
          </a:stretch>
        </p:blipFill>
        <p:spPr>
          <a:xfrm>
            <a:off x="6762069" y="1680873"/>
            <a:ext cx="10858274" cy="11174536"/>
          </a:xfrm>
          <a:prstGeom prst="rect">
            <a:avLst/>
          </a:prstGeom>
        </p:spPr>
      </p:pic>
    </p:spTree>
    <p:extLst>
      <p:ext uri="{BB962C8B-B14F-4D97-AF65-F5344CB8AC3E}">
        <p14:creationId xmlns:p14="http://schemas.microsoft.com/office/powerpoint/2010/main" val="563140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Template Method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38</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AbstractClass</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TemplateMethod</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Operation1();</a:t>
            </a:r>
          </a:p>
          <a:p>
            <a:r>
              <a:rPr lang="en-US" sz="2800" dirty="0">
                <a:solidFill>
                  <a:srgbClr val="000000"/>
                </a:solidFill>
                <a:latin typeface="Cascadia Mono" panose="020B0609020000020004" pitchFamily="49" charset="0"/>
              </a:rPr>
              <a:t>        Operation2();</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Operation1();</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Operation2();</a:t>
            </a:r>
          </a:p>
          <a:p>
            <a:r>
              <a:rPr lang="en-US" sz="2800" dirty="0">
                <a:solidFill>
                  <a:srgbClr val="000000"/>
                </a:solidFill>
                <a:latin typeface="Cascadia Mono" panose="020B0609020000020004" pitchFamily="49" charset="0"/>
              </a:rPr>
              <a:t>}</a:t>
            </a:r>
          </a:p>
          <a:p>
            <a:endParaRPr lang="en-US" sz="2800" dirty="0">
              <a:solidFill>
                <a:srgbClr val="000000"/>
              </a:solidFill>
              <a:latin typeface="Cascadia Mono" panose="020B0609020000020004" pitchFamily="49" charset="0"/>
            </a:endParaRP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ConcreteClass</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AbstractClass</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Operation1()</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Operation2()</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static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ConcreteClass</a:t>
            </a:r>
            <a:r>
              <a:rPr lang="en-US" sz="2800" dirty="0">
                <a:solidFill>
                  <a:srgbClr val="000000"/>
                </a:solidFill>
                <a:latin typeface="Cascadia Mono" panose="020B0609020000020004" pitchFamily="49" charset="0"/>
              </a:rPr>
              <a:t> worker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ConcreteClass</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113259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Стратегия</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39</a:t>
            </a:fld>
            <a:endParaRPr lang="ru-RU" dirty="0"/>
          </a:p>
        </p:txBody>
      </p:sp>
      <p:pic>
        <p:nvPicPr>
          <p:cNvPr id="3" name="Рисунок 2">
            <a:extLst>
              <a:ext uri="{FF2B5EF4-FFF2-40B4-BE49-F238E27FC236}">
                <a16:creationId xmlns:a16="http://schemas.microsoft.com/office/drawing/2014/main" id="{B19DC77B-E973-44F5-A6AD-DCB288A2D5CA}"/>
              </a:ext>
            </a:extLst>
          </p:cNvPr>
          <p:cNvPicPr>
            <a:picLocks noChangeAspect="1"/>
          </p:cNvPicPr>
          <p:nvPr/>
        </p:nvPicPr>
        <p:blipFill rotWithShape="1">
          <a:blip r:embed="rId3"/>
          <a:srcRect b="8102"/>
          <a:stretch/>
        </p:blipFill>
        <p:spPr>
          <a:xfrm>
            <a:off x="6515324" y="1806721"/>
            <a:ext cx="11351762" cy="11339110"/>
          </a:xfrm>
          <a:prstGeom prst="rect">
            <a:avLst/>
          </a:prstGeom>
        </p:spPr>
      </p:pic>
    </p:spTree>
    <p:extLst>
      <p:ext uri="{BB962C8B-B14F-4D97-AF65-F5344CB8AC3E}">
        <p14:creationId xmlns:p14="http://schemas.microsoft.com/office/powerpoint/2010/main" val="2641457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a:t>
            </a:fld>
            <a:endParaRPr lang="ru-RU" dirty="0"/>
          </a:p>
        </p:txBody>
      </p:sp>
      <p:pic>
        <p:nvPicPr>
          <p:cNvPr id="4" name="Рисунок 3">
            <a:extLst>
              <a:ext uri="{FF2B5EF4-FFF2-40B4-BE49-F238E27FC236}">
                <a16:creationId xmlns:a16="http://schemas.microsoft.com/office/drawing/2014/main" id="{548D8C09-1FDC-4195-83E2-A19A69987D37}"/>
              </a:ext>
            </a:extLst>
          </p:cNvPr>
          <p:cNvPicPr>
            <a:picLocks noChangeAspect="1"/>
          </p:cNvPicPr>
          <p:nvPr/>
        </p:nvPicPr>
        <p:blipFill>
          <a:blip r:embed="rId3"/>
          <a:stretch>
            <a:fillRect/>
          </a:stretch>
        </p:blipFill>
        <p:spPr>
          <a:xfrm>
            <a:off x="4596917" y="0"/>
            <a:ext cx="15188578" cy="13716000"/>
          </a:xfrm>
          <a:prstGeom prst="rect">
            <a:avLst/>
          </a:prstGeom>
        </p:spPr>
      </p:pic>
    </p:spTree>
    <p:extLst>
      <p:ext uri="{BB962C8B-B14F-4D97-AF65-F5344CB8AC3E}">
        <p14:creationId xmlns:p14="http://schemas.microsoft.com/office/powerpoint/2010/main" val="75132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Strategy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40</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endParaRPr lang="en-US" sz="2800" dirty="0">
              <a:solidFill>
                <a:srgbClr val="000000"/>
              </a:solidFill>
              <a:latin typeface="Cascadia Mono" panose="020B0609020000020004" pitchFamily="49" charset="0"/>
            </a:endParaRP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ConcreteBuilder</a:t>
            </a:r>
            <a:r>
              <a:rPr lang="en-US" sz="2800" dirty="0">
                <a:solidFill>
                  <a:srgbClr val="000000"/>
                </a:solidFill>
                <a:latin typeface="Cascadia Mono" panose="020B0609020000020004" pitchFamily="49" charset="0"/>
              </a:rPr>
              <a:t> : Builder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product</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Product();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product.Add</a:t>
            </a:r>
            <a:r>
              <a:rPr lang="en-US" sz="2800" dirty="0">
                <a:solidFill>
                  <a:srgbClr val="000000"/>
                </a:solidFill>
                <a:latin typeface="Cascadia Mono" panose="020B0609020000020004" pitchFamily="49" charset="0"/>
              </a:rPr>
              <a:t>(</a:t>
            </a:r>
            <a:r>
              <a:rPr lang="en-US" sz="2800" dirty="0">
                <a:solidFill>
                  <a:srgbClr val="A31515"/>
                </a:solidFill>
                <a:latin typeface="Cascadia Mono" panose="020B0609020000020004" pitchFamily="49" charset="0"/>
              </a:rPr>
              <a:t>"Part 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BuildPartB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product.Add</a:t>
            </a:r>
            <a:r>
              <a:rPr lang="en-US" sz="2800" dirty="0">
                <a:solidFill>
                  <a:srgbClr val="000000"/>
                </a:solidFill>
                <a:latin typeface="Cascadia Mono" panose="020B0609020000020004" pitchFamily="49" charset="0"/>
              </a:rPr>
              <a:t>(</a:t>
            </a:r>
            <a:r>
              <a:rPr lang="en-US" sz="2800" dirty="0">
                <a:solidFill>
                  <a:srgbClr val="A31515"/>
                </a:solidFill>
                <a:latin typeface="Cascadia Mono" panose="020B0609020000020004" pitchFamily="49" charset="0"/>
              </a:rPr>
              <a:t>"Part 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GetResult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return</a:t>
            </a:r>
            <a:r>
              <a:rPr lang="en-US" sz="2800" dirty="0">
                <a:solidFill>
                  <a:srgbClr val="000000"/>
                </a:solidFill>
                <a:latin typeface="Cascadia Mono" panose="020B0609020000020004" pitchFamily="49" charset="0"/>
              </a:rPr>
              <a:t> product;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Builder </a:t>
            </a:r>
            <a:r>
              <a:rPr lang="en-US" sz="2800" dirty="0" err="1">
                <a:solidFill>
                  <a:srgbClr val="000000"/>
                </a:solidFill>
                <a:latin typeface="Cascadia Mono" panose="020B0609020000020004" pitchFamily="49" charset="0"/>
              </a:rPr>
              <a:t>builder</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ConcreteBuilder</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Director </a:t>
            </a:r>
            <a:r>
              <a:rPr lang="en-US" sz="2800" dirty="0" err="1">
                <a:solidFill>
                  <a:srgbClr val="000000"/>
                </a:solidFill>
                <a:latin typeface="Cascadia Mono" panose="020B0609020000020004" pitchFamily="49" charset="0"/>
              </a:rPr>
              <a:t>director</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Director(builder);</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director.Construct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Product </a:t>
            </a:r>
            <a:r>
              <a:rPr lang="en-US" sz="2800" dirty="0" err="1">
                <a:solidFill>
                  <a:srgbClr val="000000"/>
                </a:solidFill>
                <a:latin typeface="Cascadia Mono" panose="020B0609020000020004" pitchFamily="49" charset="0"/>
              </a:rPr>
              <a:t>product</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builder.GetResult</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2800" dirty="0"/>
          </a:p>
        </p:txBody>
      </p:sp>
    </p:spTree>
    <p:extLst>
      <p:ext uri="{BB962C8B-B14F-4D97-AF65-F5344CB8AC3E}">
        <p14:creationId xmlns:p14="http://schemas.microsoft.com/office/powerpoint/2010/main" val="218301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Наблюдатель</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41</a:t>
            </a:fld>
            <a:endParaRPr lang="ru-RU" dirty="0"/>
          </a:p>
        </p:txBody>
      </p:sp>
      <p:pic>
        <p:nvPicPr>
          <p:cNvPr id="3" name="Рисунок 2">
            <a:extLst>
              <a:ext uri="{FF2B5EF4-FFF2-40B4-BE49-F238E27FC236}">
                <a16:creationId xmlns:a16="http://schemas.microsoft.com/office/drawing/2014/main" id="{B3945FA6-C401-49D4-BD32-B37FBAC5A6BC}"/>
              </a:ext>
            </a:extLst>
          </p:cNvPr>
          <p:cNvPicPr>
            <a:picLocks noChangeAspect="1"/>
          </p:cNvPicPr>
          <p:nvPr/>
        </p:nvPicPr>
        <p:blipFill>
          <a:blip r:embed="rId3"/>
          <a:stretch>
            <a:fillRect/>
          </a:stretch>
        </p:blipFill>
        <p:spPr>
          <a:xfrm>
            <a:off x="3554410" y="1806721"/>
            <a:ext cx="17273590" cy="10967692"/>
          </a:xfrm>
          <a:prstGeom prst="rect">
            <a:avLst/>
          </a:prstGeom>
        </p:spPr>
      </p:pic>
    </p:spTree>
    <p:extLst>
      <p:ext uri="{BB962C8B-B14F-4D97-AF65-F5344CB8AC3E}">
        <p14:creationId xmlns:p14="http://schemas.microsoft.com/office/powerpoint/2010/main" val="1001697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Observer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42</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interface</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IObservable</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AddObserver</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 o);</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RemoveObserver</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 o);</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NotifyObservers</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ConcreteObservable</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IObservable</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private</a:t>
            </a:r>
            <a:r>
              <a:rPr lang="en-US" sz="2800" dirty="0">
                <a:solidFill>
                  <a:srgbClr val="000000"/>
                </a:solidFill>
                <a:latin typeface="Cascadia Mono" panose="020B0609020000020004" pitchFamily="49" charset="0"/>
              </a:rPr>
              <a:t> List&lt;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&gt; observers;</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ConcreteObservable</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observers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List&lt;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&gt;();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AddObserver</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 o)</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observers.Add</a:t>
            </a:r>
            <a:r>
              <a:rPr lang="en-US" sz="2800" dirty="0">
                <a:solidFill>
                  <a:srgbClr val="000000"/>
                </a:solidFill>
                <a:latin typeface="Cascadia Mono" panose="020B0609020000020004" pitchFamily="49" charset="0"/>
              </a:rPr>
              <a:t>(o);</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RemoveObserver</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 o)</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observers.Remove</a:t>
            </a:r>
            <a:r>
              <a:rPr lang="en-US" sz="2800" dirty="0">
                <a:solidFill>
                  <a:srgbClr val="000000"/>
                </a:solidFill>
                <a:latin typeface="Cascadia Mono" panose="020B0609020000020004" pitchFamily="49" charset="0"/>
              </a:rPr>
              <a:t>(o);</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NotifyObservers</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foreach</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IObserver</a:t>
            </a:r>
            <a:r>
              <a:rPr lang="en-US" sz="2800" dirty="0">
                <a:solidFill>
                  <a:srgbClr val="000000"/>
                </a:solidFill>
                <a:latin typeface="Cascadia Mono" panose="020B0609020000020004" pitchFamily="49" charset="0"/>
              </a:rPr>
              <a:t> observer </a:t>
            </a:r>
            <a:r>
              <a:rPr lang="en-US" sz="2800" dirty="0">
                <a:solidFill>
                  <a:srgbClr val="0000FF"/>
                </a:solidFill>
                <a:latin typeface="Cascadia Mono" panose="020B0609020000020004" pitchFamily="49" charset="0"/>
              </a:rPr>
              <a:t>in</a:t>
            </a:r>
            <a:r>
              <a:rPr lang="en-US" sz="2800" dirty="0">
                <a:solidFill>
                  <a:srgbClr val="000000"/>
                </a:solidFill>
                <a:latin typeface="Cascadia Mono" panose="020B0609020000020004" pitchFamily="49" charset="0"/>
              </a:rPr>
              <a:t> observers)</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observer.Update</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26557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Observer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43</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interface</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IObserver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Update();</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ConcreteObserver</a:t>
            </a:r>
            <a:r>
              <a:rPr lang="en-US" sz="2800" dirty="0">
                <a:solidFill>
                  <a:srgbClr val="000000"/>
                </a:solidFill>
                <a:latin typeface="Cascadia Mono" panose="020B0609020000020004" pitchFamily="49" charset="0"/>
              </a:rPr>
              <a:t> : </a:t>
            </a:r>
            <a:r>
              <a:rPr lang="en-US" sz="2800" dirty="0" err="1">
                <a:solidFill>
                  <a:srgbClr val="000000"/>
                </a:solidFill>
                <a:latin typeface="Cascadia Mono" panose="020B0609020000020004" pitchFamily="49" charset="0"/>
              </a:rPr>
              <a:t>IObserver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Update()</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static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ConcreteObservable</a:t>
            </a:r>
            <a:r>
              <a:rPr lang="en-US" sz="2800" dirty="0">
                <a:solidFill>
                  <a:srgbClr val="000000"/>
                </a:solidFill>
                <a:latin typeface="Cascadia Mono" panose="020B0609020000020004" pitchFamily="49" charset="0"/>
              </a:rPr>
              <a:t> subscriber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ConcreteObservable</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var</a:t>
            </a:r>
            <a:r>
              <a:rPr lang="en-US" sz="2800" dirty="0">
                <a:solidFill>
                  <a:srgbClr val="000000"/>
                </a:solidFill>
                <a:latin typeface="Cascadia Mono" panose="020B0609020000020004" pitchFamily="49" charset="0"/>
              </a:rPr>
              <a:t> observer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ConcreteObserver</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subscriber.AddObserver</a:t>
            </a:r>
            <a:r>
              <a:rPr lang="en-US" sz="2800" dirty="0">
                <a:solidFill>
                  <a:srgbClr val="000000"/>
                </a:solidFill>
                <a:latin typeface="Cascadia Mono" panose="020B0609020000020004" pitchFamily="49" charset="0"/>
              </a:rPr>
              <a:t>(observer);</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observer.Update</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3912108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Состояние</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44</a:t>
            </a:fld>
            <a:endParaRPr lang="ru-RU" dirty="0"/>
          </a:p>
        </p:txBody>
      </p:sp>
      <p:pic>
        <p:nvPicPr>
          <p:cNvPr id="3" name="Рисунок 2">
            <a:extLst>
              <a:ext uri="{FF2B5EF4-FFF2-40B4-BE49-F238E27FC236}">
                <a16:creationId xmlns:a16="http://schemas.microsoft.com/office/drawing/2014/main" id="{FD06EF9B-8A2E-4C82-B3CE-0ABC451F265C}"/>
              </a:ext>
            </a:extLst>
          </p:cNvPr>
          <p:cNvPicPr>
            <a:picLocks noChangeAspect="1"/>
          </p:cNvPicPr>
          <p:nvPr/>
        </p:nvPicPr>
        <p:blipFill>
          <a:blip r:embed="rId3"/>
          <a:stretch>
            <a:fillRect/>
          </a:stretch>
        </p:blipFill>
        <p:spPr>
          <a:xfrm>
            <a:off x="3643087" y="3182088"/>
            <a:ext cx="17096238" cy="7351824"/>
          </a:xfrm>
          <a:prstGeom prst="rect">
            <a:avLst/>
          </a:prstGeom>
        </p:spPr>
      </p:pic>
    </p:spTree>
    <p:extLst>
      <p:ext uri="{BB962C8B-B14F-4D97-AF65-F5344CB8AC3E}">
        <p14:creationId xmlns:p14="http://schemas.microsoft.com/office/powerpoint/2010/main" val="1898496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NOT State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45</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524001"/>
            <a:ext cx="20584669" cy="12192000"/>
          </a:xfrm>
        </p:spPr>
        <p:txBody>
          <a:bodyPr/>
          <a:lstStyle/>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Context</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string</a:t>
            </a:r>
            <a:r>
              <a:rPr lang="en-US" sz="2800" dirty="0">
                <a:solidFill>
                  <a:srgbClr val="000000"/>
                </a:solidFill>
                <a:latin typeface="Cascadia Mono" panose="020B0609020000020004" pitchFamily="49" charset="0"/>
              </a:rPr>
              <a:t> State { </a:t>
            </a:r>
            <a:r>
              <a:rPr lang="en-US" sz="2800" dirty="0">
                <a:solidFill>
                  <a:srgbClr val="0000FF"/>
                </a:solidFill>
                <a:latin typeface="Cascadia Mono" panose="020B0609020000020004" pitchFamily="49" charset="0"/>
              </a:rPr>
              <a:t>get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private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set</a:t>
            </a:r>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Context</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string</a:t>
            </a:r>
            <a:r>
              <a:rPr lang="en-US" sz="2800" dirty="0">
                <a:solidFill>
                  <a:srgbClr val="000000"/>
                </a:solidFill>
                <a:latin typeface="Cascadia Mono" panose="020B0609020000020004" pitchFamily="49" charset="0"/>
              </a:rPr>
              <a:t> state)</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FF"/>
                </a:solidFill>
                <a:latin typeface="Cascadia Mono" panose="020B0609020000020004" pitchFamily="49" charset="0"/>
              </a:rPr>
              <a:t>this</a:t>
            </a:r>
            <a:r>
              <a:rPr lang="en-US" sz="2800" dirty="0" err="1">
                <a:solidFill>
                  <a:srgbClr val="000000"/>
                </a:solidFill>
                <a:latin typeface="Cascadia Mono" panose="020B0609020000020004" pitchFamily="49" charset="0"/>
              </a:rPr>
              <a:t>.State</a:t>
            </a:r>
            <a:r>
              <a:rPr lang="en-US" sz="2800" dirty="0">
                <a:solidFill>
                  <a:srgbClr val="000000"/>
                </a:solidFill>
                <a:latin typeface="Cascadia Mono" panose="020B0609020000020004" pitchFamily="49" charset="0"/>
              </a:rPr>
              <a:t> = state;</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Request()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switch</a:t>
            </a:r>
            <a:r>
              <a:rPr lang="en-US" sz="2800" dirty="0">
                <a:solidFill>
                  <a:srgbClr val="000000"/>
                </a:solidFill>
                <a:latin typeface="Cascadia Mono" panose="020B0609020000020004" pitchFamily="49" charset="0"/>
              </a:rPr>
              <a:t> (State)</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case</a:t>
            </a:r>
            <a:r>
              <a:rPr lang="en-US" sz="2800" dirty="0">
                <a:solidFill>
                  <a:srgbClr val="000000"/>
                </a:solidFill>
                <a:latin typeface="Cascadia Mono" panose="020B0609020000020004" pitchFamily="49" charset="0"/>
              </a:rPr>
              <a:t> </a:t>
            </a:r>
            <a:r>
              <a:rPr lang="en-US" sz="2800" dirty="0">
                <a:solidFill>
                  <a:srgbClr val="A31515"/>
                </a:solidFill>
                <a:latin typeface="Cascadia Mono" panose="020B0609020000020004" pitchFamily="49" charset="0"/>
              </a:rPr>
              <a:t>"</a:t>
            </a:r>
            <a:r>
              <a:rPr lang="en-US" sz="2800" dirty="0" err="1">
                <a:solidFill>
                  <a:srgbClr val="A31515"/>
                </a:solidFill>
                <a:latin typeface="Cascadia Mono" panose="020B0609020000020004" pitchFamily="49" charset="0"/>
              </a:rPr>
              <a:t>StateA</a:t>
            </a:r>
            <a:r>
              <a:rPr lang="en-US" sz="2800" dirty="0">
                <a:solidFill>
                  <a:srgbClr val="A31515"/>
                </a:solidFill>
                <a:latin typeface="Cascadia Mono" panose="020B0609020000020004" pitchFamily="49" charset="0"/>
              </a:rPr>
              <a:t>"</a:t>
            </a:r>
            <a:r>
              <a:rPr lang="en-US" sz="2800" dirty="0">
                <a:solidFill>
                  <a:srgbClr val="000000"/>
                </a:solidFill>
                <a:latin typeface="Cascadia Mono" panose="020B0609020000020004" pitchFamily="49" charset="0"/>
              </a:rPr>
              <a:t>: State = </a:t>
            </a:r>
            <a:r>
              <a:rPr lang="en-US" sz="2800" dirty="0">
                <a:solidFill>
                  <a:srgbClr val="A31515"/>
                </a:solidFill>
                <a:latin typeface="Cascadia Mono" panose="020B0609020000020004" pitchFamily="49" charset="0"/>
              </a:rPr>
              <a:t>"</a:t>
            </a:r>
            <a:r>
              <a:rPr lang="en-US" sz="2800" dirty="0" err="1">
                <a:solidFill>
                  <a:srgbClr val="A31515"/>
                </a:solidFill>
                <a:latin typeface="Cascadia Mono" panose="020B0609020000020004" pitchFamily="49" charset="0"/>
              </a:rPr>
              <a:t>StateA</a:t>
            </a:r>
            <a:r>
              <a:rPr lang="en-US" sz="2800" dirty="0">
                <a:solidFill>
                  <a:srgbClr val="A31515"/>
                </a:solidFill>
                <a:latin typeface="Cascadia Mono" panose="020B0609020000020004" pitchFamily="49" charset="0"/>
              </a:rPr>
              <a: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break</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case</a:t>
            </a:r>
            <a:r>
              <a:rPr lang="en-US" sz="2800" dirty="0">
                <a:solidFill>
                  <a:srgbClr val="000000"/>
                </a:solidFill>
                <a:latin typeface="Cascadia Mono" panose="020B0609020000020004" pitchFamily="49" charset="0"/>
              </a:rPr>
              <a:t> </a:t>
            </a:r>
            <a:r>
              <a:rPr lang="en-US" sz="2800" dirty="0">
                <a:solidFill>
                  <a:srgbClr val="A31515"/>
                </a:solidFill>
                <a:latin typeface="Cascadia Mono" panose="020B0609020000020004" pitchFamily="49" charset="0"/>
              </a:rPr>
              <a:t>"</a:t>
            </a:r>
            <a:r>
              <a:rPr lang="en-US" sz="2800" dirty="0" err="1">
                <a:solidFill>
                  <a:srgbClr val="A31515"/>
                </a:solidFill>
                <a:latin typeface="Cascadia Mono" panose="020B0609020000020004" pitchFamily="49" charset="0"/>
              </a:rPr>
              <a:t>StateB</a:t>
            </a:r>
            <a:r>
              <a:rPr lang="en-US" sz="2800" dirty="0">
                <a:solidFill>
                  <a:srgbClr val="A31515"/>
                </a:solidFill>
                <a:latin typeface="Cascadia Mono" panose="020B0609020000020004" pitchFamily="49" charset="0"/>
              </a:rPr>
              <a:t>"</a:t>
            </a:r>
            <a:r>
              <a:rPr lang="en-US" sz="2800" dirty="0">
                <a:solidFill>
                  <a:srgbClr val="000000"/>
                </a:solidFill>
                <a:latin typeface="Cascadia Mono" panose="020B0609020000020004" pitchFamily="49" charset="0"/>
              </a:rPr>
              <a:t>: State = </a:t>
            </a:r>
            <a:r>
              <a:rPr lang="en-US" sz="2800" dirty="0">
                <a:solidFill>
                  <a:srgbClr val="A31515"/>
                </a:solidFill>
                <a:latin typeface="Cascadia Mono" panose="020B0609020000020004" pitchFamily="49" charset="0"/>
              </a:rPr>
              <a:t>"</a:t>
            </a:r>
            <a:r>
              <a:rPr lang="en-US" sz="2800" dirty="0" err="1">
                <a:solidFill>
                  <a:srgbClr val="A31515"/>
                </a:solidFill>
                <a:latin typeface="Cascadia Mono" panose="020B0609020000020004" pitchFamily="49" charset="0"/>
              </a:rPr>
              <a:t>StateA</a:t>
            </a:r>
            <a:r>
              <a:rPr lang="en-US" sz="2800" dirty="0">
                <a:solidFill>
                  <a:srgbClr val="A31515"/>
                </a:solidFill>
                <a:latin typeface="Cascadia Mono" panose="020B0609020000020004" pitchFamily="49" charset="0"/>
              </a:rPr>
              <a: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break</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default</a:t>
            </a:r>
            <a:r>
              <a:rPr lang="en-US" sz="2800" dirty="0">
                <a:solidFill>
                  <a:srgbClr val="000000"/>
                </a:solidFill>
                <a:latin typeface="Cascadia Mono" panose="020B0609020000020004" pitchFamily="49" charset="0"/>
              </a:rPr>
              <a:t>: State = </a:t>
            </a:r>
            <a:r>
              <a:rPr lang="en-US" sz="2800" dirty="0">
                <a:solidFill>
                  <a:srgbClr val="A31515"/>
                </a:solidFill>
                <a:latin typeface="Cascadia Mono" panose="020B0609020000020004" pitchFamily="49" charset="0"/>
              </a:rPr>
              <a:t>"</a:t>
            </a:r>
            <a:r>
              <a:rPr lang="en-US" sz="2800" dirty="0" err="1">
                <a:solidFill>
                  <a:srgbClr val="A31515"/>
                </a:solidFill>
                <a:latin typeface="Cascadia Mono" panose="020B0609020000020004" pitchFamily="49" charset="0"/>
              </a:rPr>
              <a:t>StateA</a:t>
            </a:r>
            <a:r>
              <a:rPr lang="en-US" sz="2800" dirty="0">
                <a:solidFill>
                  <a:srgbClr val="A31515"/>
                </a:solidFill>
                <a:latin typeface="Cascadia Mono" panose="020B0609020000020004" pitchFamily="49" charset="0"/>
              </a:rPr>
              <a: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break</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static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Context </a:t>
            </a:r>
            <a:r>
              <a:rPr lang="en-US" sz="2800" dirty="0" err="1">
                <a:solidFill>
                  <a:srgbClr val="000000"/>
                </a:solidFill>
                <a:latin typeface="Cascadia Mono" panose="020B0609020000020004" pitchFamily="49" charset="0"/>
              </a:rPr>
              <a:t>context</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Context(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StateA</a:t>
            </a:r>
            <a:r>
              <a:rPr lang="en-US" sz="2800" dirty="0">
                <a:solidFill>
                  <a:srgbClr val="000000"/>
                </a:solidFill>
                <a:latin typeface="Cascadia Mono" panose="020B0609020000020004" pitchFamily="49" charset="0"/>
              </a:rPr>
              <a:t>());</a:t>
            </a:r>
          </a:p>
          <a:p>
            <a:r>
              <a:rPr lang="ru-RU" sz="2800" dirty="0">
                <a:solidFill>
                  <a:srgbClr val="000000"/>
                </a:solidFill>
                <a:latin typeface="Cascadia Mono" panose="020B0609020000020004" pitchFamily="49" charset="0"/>
              </a:rPr>
              <a:t>        </a:t>
            </a:r>
            <a:r>
              <a:rPr lang="ru-RU" sz="2800" dirty="0" err="1">
                <a:solidFill>
                  <a:srgbClr val="000000"/>
                </a:solidFill>
                <a:latin typeface="Cascadia Mono" panose="020B0609020000020004" pitchFamily="49" charset="0"/>
              </a:rPr>
              <a:t>context.Request</a:t>
            </a:r>
            <a:r>
              <a:rPr lang="ru-RU" sz="2800" dirty="0">
                <a:solidFill>
                  <a:srgbClr val="000000"/>
                </a:solidFill>
                <a:latin typeface="Cascadia Mono" panose="020B0609020000020004" pitchFamily="49" charset="0"/>
              </a:rPr>
              <a:t>(); </a:t>
            </a:r>
            <a:r>
              <a:rPr lang="ru-RU" sz="2800" dirty="0">
                <a:solidFill>
                  <a:srgbClr val="008000"/>
                </a:solidFill>
                <a:latin typeface="Cascadia Mono" panose="020B0609020000020004" pitchFamily="49" charset="0"/>
              </a:rPr>
              <a:t>// Переход в состояние </a:t>
            </a:r>
            <a:r>
              <a:rPr lang="ru-RU" sz="2800" dirty="0" err="1">
                <a:solidFill>
                  <a:srgbClr val="008000"/>
                </a:solidFill>
                <a:latin typeface="Cascadia Mono" panose="020B0609020000020004" pitchFamily="49" charset="0"/>
              </a:rPr>
              <a:t>StateB</a:t>
            </a:r>
            <a:endParaRPr lang="ru-RU" sz="2800" dirty="0">
              <a:solidFill>
                <a:srgbClr val="000000"/>
              </a:solidFill>
              <a:latin typeface="Cascadia Mono" panose="020B0609020000020004" pitchFamily="49" charset="0"/>
            </a:endParaRPr>
          </a:p>
          <a:p>
            <a:r>
              <a:rPr lang="ru-RU" sz="2800" dirty="0">
                <a:solidFill>
                  <a:srgbClr val="000000"/>
                </a:solidFill>
                <a:latin typeface="Cascadia Mono" panose="020B0609020000020004" pitchFamily="49" charset="0"/>
              </a:rPr>
              <a:t>        </a:t>
            </a:r>
            <a:r>
              <a:rPr lang="ru-RU" sz="2800" dirty="0" err="1">
                <a:solidFill>
                  <a:srgbClr val="000000"/>
                </a:solidFill>
                <a:latin typeface="Cascadia Mono" panose="020B0609020000020004" pitchFamily="49" charset="0"/>
              </a:rPr>
              <a:t>context.Request</a:t>
            </a:r>
            <a:r>
              <a:rPr lang="ru-RU" sz="2800" dirty="0">
                <a:solidFill>
                  <a:srgbClr val="000000"/>
                </a:solidFill>
                <a:latin typeface="Cascadia Mono" panose="020B0609020000020004" pitchFamily="49" charset="0"/>
              </a:rPr>
              <a:t>();  </a:t>
            </a:r>
            <a:r>
              <a:rPr lang="ru-RU" sz="2800" dirty="0">
                <a:solidFill>
                  <a:srgbClr val="008000"/>
                </a:solidFill>
                <a:latin typeface="Cascadia Mono" panose="020B0609020000020004" pitchFamily="49" charset="0"/>
              </a:rPr>
              <a:t>// Переход в состояние </a:t>
            </a:r>
            <a:r>
              <a:rPr lang="ru-RU" sz="2800" dirty="0" err="1">
                <a:solidFill>
                  <a:srgbClr val="008000"/>
                </a:solidFill>
                <a:latin typeface="Cascadia Mono" panose="020B0609020000020004" pitchFamily="49" charset="0"/>
              </a:rPr>
              <a:t>StateA</a:t>
            </a:r>
            <a:endParaRPr lang="ru-RU"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20041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State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46</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524001"/>
            <a:ext cx="20584669" cy="12192000"/>
          </a:xfrm>
        </p:spPr>
        <p:txBody>
          <a:bodyPr/>
          <a:lstStyle/>
          <a:p>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State</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abstract</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Handle(Context context);</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StateA</a:t>
            </a:r>
            <a:r>
              <a:rPr lang="en-US" sz="2400" dirty="0">
                <a:solidFill>
                  <a:srgbClr val="000000"/>
                </a:solidFill>
                <a:latin typeface="Cascadia Mono" panose="020B0609020000020004" pitchFamily="49" charset="0"/>
              </a:rPr>
              <a:t> : State</a:t>
            </a: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Handle(Context context) =&gt; </a:t>
            </a:r>
            <a:r>
              <a:rPr lang="en-US" sz="2400" dirty="0" err="1">
                <a:solidFill>
                  <a:srgbClr val="000000"/>
                </a:solidFill>
                <a:latin typeface="Cascadia Mono" panose="020B0609020000020004" pitchFamily="49" charset="0"/>
              </a:rPr>
              <a:t>context.State</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StateB</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err="1">
                <a:solidFill>
                  <a:srgbClr val="2B91AF"/>
                </a:solidFill>
                <a:latin typeface="Cascadia Mono" panose="020B0609020000020004" pitchFamily="49" charset="0"/>
              </a:rPr>
              <a:t>StateB</a:t>
            </a:r>
            <a:r>
              <a:rPr lang="en-US" sz="2400" dirty="0">
                <a:solidFill>
                  <a:srgbClr val="000000"/>
                </a:solidFill>
                <a:latin typeface="Cascadia Mono" panose="020B0609020000020004" pitchFamily="49" charset="0"/>
              </a:rPr>
              <a:t> : State</a:t>
            </a: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override</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Handle(Context context) =&gt; </a:t>
            </a:r>
            <a:r>
              <a:rPr lang="en-US" sz="2400" dirty="0" err="1">
                <a:solidFill>
                  <a:srgbClr val="000000"/>
                </a:solidFill>
                <a:latin typeface="Cascadia Mono" panose="020B0609020000020004" pitchFamily="49" charset="0"/>
              </a:rPr>
              <a:t>context.State</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StateA</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Context</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State </a:t>
            </a:r>
            <a:r>
              <a:rPr lang="en-US" sz="2400" dirty="0" err="1">
                <a:solidFill>
                  <a:srgbClr val="000000"/>
                </a:solidFill>
                <a:latin typeface="Cascadia Mono" panose="020B0609020000020004" pitchFamily="49" charset="0"/>
              </a:rPr>
              <a:t>State</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get</a:t>
            </a:r>
            <a:r>
              <a:rPr lang="en-US" sz="2400" dirty="0">
                <a:solidFill>
                  <a:srgbClr val="000000"/>
                </a:solidFill>
                <a:latin typeface="Cascadia Mono" panose="020B0609020000020004" pitchFamily="49" charset="0"/>
              </a:rPr>
              <a:t>; private </a:t>
            </a:r>
            <a:r>
              <a:rPr lang="en-US" sz="2400" dirty="0">
                <a:solidFill>
                  <a:srgbClr val="0000FF"/>
                </a:solidFill>
                <a:latin typeface="Cascadia Mono" panose="020B0609020000020004" pitchFamily="49" charset="0"/>
              </a:rPr>
              <a:t>set</a:t>
            </a:r>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Context</a:t>
            </a:r>
            <a:r>
              <a:rPr lang="en-US" sz="2400" dirty="0">
                <a:solidFill>
                  <a:srgbClr val="000000"/>
                </a:solidFill>
                <a:latin typeface="Cascadia Mono" panose="020B0609020000020004" pitchFamily="49" charset="0"/>
              </a:rPr>
              <a:t>(State state)</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FF"/>
                </a:solidFill>
                <a:latin typeface="Cascadia Mono" panose="020B0609020000020004" pitchFamily="49" charset="0"/>
              </a:rPr>
              <a:t>this</a:t>
            </a:r>
            <a:r>
              <a:rPr lang="en-US" sz="2400" dirty="0" err="1">
                <a:solidFill>
                  <a:srgbClr val="000000"/>
                </a:solidFill>
                <a:latin typeface="Cascadia Mono" panose="020B0609020000020004" pitchFamily="49" charset="0"/>
              </a:rPr>
              <a:t>.State</a:t>
            </a:r>
            <a:r>
              <a:rPr lang="en-US" sz="2400" dirty="0">
                <a:solidFill>
                  <a:srgbClr val="000000"/>
                </a:solidFill>
                <a:latin typeface="Cascadia Mono" panose="020B0609020000020004" pitchFamily="49" charset="0"/>
              </a:rPr>
              <a:t> = state;</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public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Request()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a:t>
            </a:r>
            <a:r>
              <a:rPr lang="en-US" sz="2400" dirty="0" err="1">
                <a:solidFill>
                  <a:srgbClr val="0000FF"/>
                </a:solidFill>
                <a:latin typeface="Cascadia Mono" panose="020B0609020000020004" pitchFamily="49" charset="0"/>
              </a:rPr>
              <a:t>this</a:t>
            </a:r>
            <a:r>
              <a:rPr lang="en-US" sz="2400" dirty="0" err="1">
                <a:solidFill>
                  <a:srgbClr val="000000"/>
                </a:solidFill>
                <a:latin typeface="Cascadia Mono" panose="020B0609020000020004" pitchFamily="49" charset="0"/>
              </a:rPr>
              <a:t>.State.Handle</a:t>
            </a:r>
            <a:r>
              <a:rPr lang="en-US" sz="2400" dirty="0">
                <a:solidFill>
                  <a:srgbClr val="000000"/>
                </a:solidFill>
                <a:latin typeface="Cascadia Mono" panose="020B0609020000020004" pitchFamily="49" charset="0"/>
              </a:rPr>
              <a:t>(</a:t>
            </a:r>
            <a:r>
              <a:rPr lang="en-US" sz="2400" dirty="0">
                <a:solidFill>
                  <a:srgbClr val="0000FF"/>
                </a:solidFill>
                <a:latin typeface="Cascadia Mono" panose="020B0609020000020004" pitchFamily="49" charset="0"/>
              </a:rPr>
              <a:t>this</a:t>
            </a:r>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a:t>
            </a:r>
          </a:p>
          <a:p>
            <a:r>
              <a:rPr lang="en-US" sz="2400" dirty="0">
                <a:solidFill>
                  <a:srgbClr val="0000FF"/>
                </a:solidFill>
                <a:latin typeface="Cascadia Mono" panose="020B0609020000020004" pitchFamily="49" charset="0"/>
              </a:rPr>
              <a:t>class</a:t>
            </a:r>
            <a:r>
              <a:rPr lang="en-US" sz="2400" dirty="0">
                <a:solidFill>
                  <a:srgbClr val="000000"/>
                </a:solidFill>
                <a:latin typeface="Cascadia Mono" panose="020B0609020000020004" pitchFamily="49" charset="0"/>
              </a:rPr>
              <a:t> </a:t>
            </a:r>
            <a:r>
              <a:rPr lang="en-US" sz="2400" dirty="0">
                <a:solidFill>
                  <a:srgbClr val="2B91AF"/>
                </a:solidFill>
                <a:latin typeface="Cascadia Mono" panose="020B0609020000020004" pitchFamily="49" charset="0"/>
              </a:rPr>
              <a:t>Program</a:t>
            </a:r>
            <a:endParaRPr lang="en-US"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a:t>
            </a:r>
          </a:p>
          <a:p>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static</a:t>
            </a:r>
            <a:r>
              <a:rPr lang="en-US" sz="2400" dirty="0">
                <a:solidFill>
                  <a:srgbClr val="000000"/>
                </a:solidFill>
                <a:latin typeface="Cascadia Mono" panose="020B0609020000020004" pitchFamily="49" charset="0"/>
              </a:rPr>
              <a:t> </a:t>
            </a:r>
            <a:r>
              <a:rPr lang="en-US" sz="2400" dirty="0">
                <a:solidFill>
                  <a:srgbClr val="0000FF"/>
                </a:solidFill>
                <a:latin typeface="Cascadia Mono" panose="020B0609020000020004" pitchFamily="49" charset="0"/>
              </a:rPr>
              <a:t>void</a:t>
            </a:r>
            <a:r>
              <a:rPr lang="en-US" sz="2400" dirty="0">
                <a:solidFill>
                  <a:srgbClr val="000000"/>
                </a:solidFill>
                <a:latin typeface="Cascadia Mono" panose="020B0609020000020004" pitchFamily="49" charset="0"/>
              </a:rPr>
              <a:t> Main()</a:t>
            </a: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        Context </a:t>
            </a:r>
            <a:r>
              <a:rPr lang="en-US" sz="2400" dirty="0" err="1">
                <a:solidFill>
                  <a:srgbClr val="000000"/>
                </a:solidFill>
                <a:latin typeface="Cascadia Mono" panose="020B0609020000020004" pitchFamily="49" charset="0"/>
              </a:rPr>
              <a:t>context</a:t>
            </a:r>
            <a:r>
              <a:rPr lang="en-US" sz="2400" dirty="0">
                <a:solidFill>
                  <a:srgbClr val="000000"/>
                </a:solidFill>
                <a:latin typeface="Cascadia Mono" panose="020B0609020000020004" pitchFamily="49" charset="0"/>
              </a:rPr>
              <a:t> = </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Context(</a:t>
            </a:r>
            <a:r>
              <a:rPr lang="en-US" sz="2400" dirty="0">
                <a:solidFill>
                  <a:srgbClr val="0000FF"/>
                </a:solidFill>
                <a:latin typeface="Cascadia Mono" panose="020B0609020000020004" pitchFamily="49" charset="0"/>
              </a:rPr>
              <a:t>new</a:t>
            </a:r>
            <a:r>
              <a:rPr lang="en-US" sz="2400" dirty="0">
                <a:solidFill>
                  <a:srgbClr val="000000"/>
                </a:solidFill>
                <a:latin typeface="Cascadia Mono" panose="020B0609020000020004" pitchFamily="49" charset="0"/>
              </a:rPr>
              <a:t> </a:t>
            </a:r>
            <a:r>
              <a:rPr lang="en-US" sz="2400" dirty="0" err="1">
                <a:solidFill>
                  <a:srgbClr val="000000"/>
                </a:solidFill>
                <a:latin typeface="Cascadia Mono" panose="020B0609020000020004" pitchFamily="49" charset="0"/>
              </a:rPr>
              <a:t>StateA</a:t>
            </a:r>
            <a:r>
              <a:rPr lang="en-US" sz="2400" dirty="0">
                <a:solidFill>
                  <a:srgbClr val="000000"/>
                </a:solidFill>
                <a:latin typeface="Cascadia Mono" panose="020B0609020000020004" pitchFamily="49" charset="0"/>
              </a:rPr>
              <a:t>());</a:t>
            </a:r>
          </a:p>
          <a:p>
            <a:r>
              <a:rPr lang="ru-RU" sz="2400" dirty="0">
                <a:solidFill>
                  <a:srgbClr val="000000"/>
                </a:solidFill>
                <a:latin typeface="Cascadia Mono" panose="020B0609020000020004" pitchFamily="49" charset="0"/>
              </a:rPr>
              <a:t>        </a:t>
            </a:r>
            <a:r>
              <a:rPr lang="ru-RU" sz="2400" dirty="0" err="1">
                <a:solidFill>
                  <a:srgbClr val="000000"/>
                </a:solidFill>
                <a:latin typeface="Cascadia Mono" panose="020B0609020000020004" pitchFamily="49" charset="0"/>
              </a:rPr>
              <a:t>context.Request</a:t>
            </a:r>
            <a:r>
              <a:rPr lang="ru-RU" sz="2400" dirty="0">
                <a:solidFill>
                  <a:srgbClr val="000000"/>
                </a:solidFill>
                <a:latin typeface="Cascadia Mono" panose="020B0609020000020004" pitchFamily="49" charset="0"/>
              </a:rPr>
              <a:t>(); </a:t>
            </a:r>
            <a:r>
              <a:rPr lang="ru-RU" sz="2400" dirty="0">
                <a:solidFill>
                  <a:srgbClr val="008000"/>
                </a:solidFill>
                <a:latin typeface="Cascadia Mono" panose="020B0609020000020004" pitchFamily="49" charset="0"/>
              </a:rPr>
              <a:t>// Переход в состояние </a:t>
            </a:r>
            <a:r>
              <a:rPr lang="ru-RU" sz="2400" dirty="0" err="1">
                <a:solidFill>
                  <a:srgbClr val="008000"/>
                </a:solidFill>
                <a:latin typeface="Cascadia Mono" panose="020B0609020000020004" pitchFamily="49" charset="0"/>
              </a:rPr>
              <a:t>StateB</a:t>
            </a:r>
            <a:endParaRPr lang="ru-RU" sz="2400" dirty="0">
              <a:solidFill>
                <a:srgbClr val="000000"/>
              </a:solidFill>
              <a:latin typeface="Cascadia Mono" panose="020B0609020000020004" pitchFamily="49" charset="0"/>
            </a:endParaRPr>
          </a:p>
          <a:p>
            <a:r>
              <a:rPr lang="ru-RU" sz="2400" dirty="0">
                <a:solidFill>
                  <a:srgbClr val="000000"/>
                </a:solidFill>
                <a:latin typeface="Cascadia Mono" panose="020B0609020000020004" pitchFamily="49" charset="0"/>
              </a:rPr>
              <a:t>        </a:t>
            </a:r>
            <a:r>
              <a:rPr lang="ru-RU" sz="2400" dirty="0" err="1">
                <a:solidFill>
                  <a:srgbClr val="000000"/>
                </a:solidFill>
                <a:latin typeface="Cascadia Mono" panose="020B0609020000020004" pitchFamily="49" charset="0"/>
              </a:rPr>
              <a:t>context.Request</a:t>
            </a:r>
            <a:r>
              <a:rPr lang="ru-RU" sz="2400" dirty="0">
                <a:solidFill>
                  <a:srgbClr val="000000"/>
                </a:solidFill>
                <a:latin typeface="Cascadia Mono" panose="020B0609020000020004" pitchFamily="49" charset="0"/>
              </a:rPr>
              <a:t>();  </a:t>
            </a:r>
            <a:r>
              <a:rPr lang="ru-RU" sz="2400" dirty="0">
                <a:solidFill>
                  <a:srgbClr val="008000"/>
                </a:solidFill>
                <a:latin typeface="Cascadia Mono" panose="020B0609020000020004" pitchFamily="49" charset="0"/>
              </a:rPr>
              <a:t>// Переход в состояние </a:t>
            </a:r>
            <a:r>
              <a:rPr lang="ru-RU" sz="2400" dirty="0" err="1">
                <a:solidFill>
                  <a:srgbClr val="008000"/>
                </a:solidFill>
                <a:latin typeface="Cascadia Mono" panose="020B0609020000020004" pitchFamily="49" charset="0"/>
              </a:rPr>
              <a:t>StateA</a:t>
            </a:r>
            <a:endParaRPr lang="ru-RU" sz="2400" dirty="0">
              <a:solidFill>
                <a:srgbClr val="000000"/>
              </a:solidFill>
              <a:latin typeface="Cascadia Mono" panose="020B0609020000020004" pitchFamily="49" charset="0"/>
            </a:endParaRPr>
          </a:p>
          <a:p>
            <a:r>
              <a:rPr lang="en-US" sz="2400" dirty="0">
                <a:solidFill>
                  <a:srgbClr val="000000"/>
                </a:solidFill>
                <a:latin typeface="Cascadia Mono" panose="020B0609020000020004" pitchFamily="49" charset="0"/>
              </a:rPr>
              <a:t>    }</a:t>
            </a:r>
          </a:p>
          <a:p>
            <a:r>
              <a:rPr lang="en-US" sz="2400" dirty="0">
                <a:solidFill>
                  <a:srgbClr val="000000"/>
                </a:solidFill>
                <a:latin typeface="Cascadia Mono" panose="020B0609020000020004" pitchFamily="49" charset="0"/>
              </a:rPr>
              <a:t>}</a:t>
            </a:r>
            <a:endParaRPr lang="en-US" sz="3600" dirty="0"/>
          </a:p>
        </p:txBody>
      </p:sp>
    </p:spTree>
    <p:extLst>
      <p:ext uri="{BB962C8B-B14F-4D97-AF65-F5344CB8AC3E}">
        <p14:creationId xmlns:p14="http://schemas.microsoft.com/office/powerpoint/2010/main" val="4280730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955637" y="382042"/>
            <a:ext cx="6471137"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Посетитель</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47</a:t>
            </a:fld>
            <a:endParaRPr lang="ru-RU" dirty="0"/>
          </a:p>
        </p:txBody>
      </p:sp>
      <p:pic>
        <p:nvPicPr>
          <p:cNvPr id="4" name="Рисунок 3">
            <a:extLst>
              <a:ext uri="{FF2B5EF4-FFF2-40B4-BE49-F238E27FC236}">
                <a16:creationId xmlns:a16="http://schemas.microsoft.com/office/drawing/2014/main" id="{CED54A14-3E65-4372-9ED8-E9E3BD31A252}"/>
              </a:ext>
            </a:extLst>
          </p:cNvPr>
          <p:cNvPicPr>
            <a:picLocks noChangeAspect="1"/>
          </p:cNvPicPr>
          <p:nvPr/>
        </p:nvPicPr>
        <p:blipFill>
          <a:blip r:embed="rId3"/>
          <a:stretch>
            <a:fillRect/>
          </a:stretch>
        </p:blipFill>
        <p:spPr>
          <a:xfrm>
            <a:off x="3338287" y="2279292"/>
            <a:ext cx="17705838" cy="9157416"/>
          </a:xfrm>
          <a:prstGeom prst="rect">
            <a:avLst/>
          </a:prstGeom>
        </p:spPr>
      </p:pic>
    </p:spTree>
    <p:extLst>
      <p:ext uri="{BB962C8B-B14F-4D97-AF65-F5344CB8AC3E}">
        <p14:creationId xmlns:p14="http://schemas.microsoft.com/office/powerpoint/2010/main" val="77429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Visitor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48</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Visitor</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VisitElementA</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elemA</a:t>
            </a:r>
            <a:r>
              <a:rPr lang="en-US" sz="2800" dirty="0">
                <a:solidFill>
                  <a:srgbClr val="000000"/>
                </a:solidFill>
                <a:latin typeface="Cascadia Mono" panose="020B0609020000020004" pitchFamily="49" charset="0"/>
              </a:rPr>
              <a:t>);</a:t>
            </a:r>
          </a:p>
          <a:p>
            <a:r>
              <a:rPr lang="nl-NL" sz="2800" dirty="0">
                <a:solidFill>
                  <a:srgbClr val="000000"/>
                </a:solidFill>
                <a:latin typeface="Cascadia Mono" panose="020B0609020000020004" pitchFamily="49" charset="0"/>
              </a:rPr>
              <a:t>    </a:t>
            </a:r>
            <a:r>
              <a:rPr lang="nl-NL" sz="2800" dirty="0">
                <a:solidFill>
                  <a:srgbClr val="0000FF"/>
                </a:solidFill>
                <a:latin typeface="Cascadia Mono" panose="020B0609020000020004" pitchFamily="49" charset="0"/>
              </a:rPr>
              <a:t>public</a:t>
            </a:r>
            <a:r>
              <a:rPr lang="nl-NL" sz="2800" dirty="0">
                <a:solidFill>
                  <a:srgbClr val="000000"/>
                </a:solidFill>
                <a:latin typeface="Cascadia Mono" panose="020B0609020000020004" pitchFamily="49" charset="0"/>
              </a:rPr>
              <a:t> </a:t>
            </a:r>
            <a:r>
              <a:rPr lang="nl-NL" sz="2800" dirty="0">
                <a:solidFill>
                  <a:srgbClr val="0000FF"/>
                </a:solidFill>
                <a:latin typeface="Cascadia Mono" panose="020B0609020000020004" pitchFamily="49" charset="0"/>
              </a:rPr>
              <a:t>abstract</a:t>
            </a:r>
            <a:r>
              <a:rPr lang="nl-NL" sz="2800" dirty="0">
                <a:solidFill>
                  <a:srgbClr val="000000"/>
                </a:solidFill>
                <a:latin typeface="Cascadia Mono" panose="020B0609020000020004" pitchFamily="49" charset="0"/>
              </a:rPr>
              <a:t> </a:t>
            </a:r>
            <a:r>
              <a:rPr lang="nl-NL" sz="2800" dirty="0">
                <a:solidFill>
                  <a:srgbClr val="0000FF"/>
                </a:solidFill>
                <a:latin typeface="Cascadia Mono" panose="020B0609020000020004" pitchFamily="49" charset="0"/>
              </a:rPr>
              <a:t>void</a:t>
            </a:r>
            <a:r>
              <a:rPr lang="nl-NL" sz="2800" dirty="0">
                <a:solidFill>
                  <a:srgbClr val="000000"/>
                </a:solidFill>
                <a:latin typeface="Cascadia Mono" panose="020B0609020000020004" pitchFamily="49" charset="0"/>
              </a:rPr>
              <a:t> VisitElementB(ElementB elemB);</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ConcreteVisitor1</a:t>
            </a:r>
            <a:r>
              <a:rPr lang="en-US" sz="2800" dirty="0">
                <a:solidFill>
                  <a:srgbClr val="000000"/>
                </a:solidFill>
                <a:latin typeface="Cascadia Mono" panose="020B0609020000020004" pitchFamily="49" charset="0"/>
              </a:rPr>
              <a:t> : Visitor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VisitElementA</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elementA.OperationA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VisitElementB</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ElementB</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elementB.OperationB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ConcreteVisitor2</a:t>
            </a:r>
            <a:r>
              <a:rPr lang="en-US" sz="2800" dirty="0">
                <a:solidFill>
                  <a:srgbClr val="000000"/>
                </a:solidFill>
                <a:latin typeface="Cascadia Mono" panose="020B0609020000020004" pitchFamily="49" charset="0"/>
              </a:rPr>
              <a:t> : Visitor</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VisitElementA</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elementA.OperationA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VisitElementB</a:t>
            </a:r>
            <a:r>
              <a:rPr lang="en-US" sz="2800" dirty="0">
                <a:solidFill>
                  <a:srgbClr val="000000"/>
                </a:solidFill>
                <a:latin typeface="Cascadia Mono" panose="020B0609020000020004" pitchFamily="49" charset="0"/>
              </a:rPr>
              <a:t>(</a:t>
            </a:r>
            <a:r>
              <a:rPr lang="en-US" sz="2800" dirty="0" err="1">
                <a:solidFill>
                  <a:srgbClr val="000000"/>
                </a:solidFill>
                <a:latin typeface="Cascadia Mono" panose="020B0609020000020004" pitchFamily="49" charset="0"/>
              </a:rPr>
              <a:t>ElementB</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elementB.OperationB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3052669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Visitor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49</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60"/>
            <a:ext cx="20584669" cy="11732976"/>
          </a:xfrm>
        </p:spPr>
        <p:txBody>
          <a:bodyPr/>
          <a:lstStyle/>
          <a:p>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Element</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abstract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Accept(Visitor visitor);</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string</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SomeState</a:t>
            </a:r>
            <a:r>
              <a:rPr lang="en-US" sz="2800" dirty="0">
                <a:solidFill>
                  <a:srgbClr val="000000"/>
                </a:solidFill>
                <a:latin typeface="Cascadia Mono" panose="020B0609020000020004" pitchFamily="49" charset="0"/>
              </a:rPr>
              <a:t> { </a:t>
            </a:r>
            <a:r>
              <a:rPr lang="en-US" sz="2800" dirty="0">
                <a:solidFill>
                  <a:srgbClr val="0000FF"/>
                </a:solidFill>
                <a:latin typeface="Cascadia Mono" panose="020B0609020000020004" pitchFamily="49" charset="0"/>
              </a:rPr>
              <a:t>get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protected</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set</a:t>
            </a:r>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ElementA</a:t>
            </a:r>
            <a:r>
              <a:rPr lang="en-US" sz="2800" dirty="0">
                <a:solidFill>
                  <a:srgbClr val="000000"/>
                </a:solidFill>
                <a:latin typeface="Cascadia Mono" panose="020B0609020000020004" pitchFamily="49" charset="0"/>
              </a:rPr>
              <a:t> : Element</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Accept(Visitor visitor)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visitor.VisitElementA</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this</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OperationA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ElementB</a:t>
            </a:r>
            <a:r>
              <a:rPr lang="en-US" sz="2800" dirty="0">
                <a:solidFill>
                  <a:srgbClr val="000000"/>
                </a:solidFill>
                <a:latin typeface="Cascadia Mono" panose="020B0609020000020004" pitchFamily="49" charset="0"/>
              </a:rPr>
              <a:t> : Element</a:t>
            </a: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override</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Accept(Visitor visitor)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visitor.VisitElementB</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this</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OperationB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202038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5673498" y="382042"/>
            <a:ext cx="13035416"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Виды отношений объектов</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a:t>
            </a:fld>
            <a:endParaRPr lang="ru-RU" dirty="0"/>
          </a:p>
        </p:txBody>
      </p:sp>
      <p:pic>
        <p:nvPicPr>
          <p:cNvPr id="13" name="Рисунок 12">
            <a:extLst>
              <a:ext uri="{FF2B5EF4-FFF2-40B4-BE49-F238E27FC236}">
                <a16:creationId xmlns:a16="http://schemas.microsoft.com/office/drawing/2014/main" id="{B23D334D-BE72-40C2-8716-AC9C98ACA4C6}"/>
              </a:ext>
            </a:extLst>
          </p:cNvPr>
          <p:cNvPicPr>
            <a:picLocks noChangeAspect="1"/>
          </p:cNvPicPr>
          <p:nvPr/>
        </p:nvPicPr>
        <p:blipFill>
          <a:blip r:embed="rId3"/>
          <a:stretch>
            <a:fillRect/>
          </a:stretch>
        </p:blipFill>
        <p:spPr>
          <a:xfrm>
            <a:off x="1472423" y="3643086"/>
            <a:ext cx="21437564" cy="6429828"/>
          </a:xfrm>
          <a:prstGeom prst="rect">
            <a:avLst/>
          </a:prstGeom>
        </p:spPr>
      </p:pic>
    </p:spTree>
    <p:extLst>
      <p:ext uri="{BB962C8B-B14F-4D97-AF65-F5344CB8AC3E}">
        <p14:creationId xmlns:p14="http://schemas.microsoft.com/office/powerpoint/2010/main" val="3073530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059202" y="524500"/>
            <a:ext cx="10626783" cy="1103759"/>
          </a:xfrm>
        </p:spPr>
        <p:txBody>
          <a:bodyPr/>
          <a:lstStyle/>
          <a:p>
            <a:pPr algn="ctr"/>
            <a:r>
              <a:rPr lang="en-US" sz="6600" dirty="0">
                <a:solidFill>
                  <a:schemeClr val="accent4"/>
                </a:solidFill>
                <a:ea typeface="Tahoma" panose="020B0604030504040204" pitchFamily="34" charset="0"/>
                <a:cs typeface="Tahoma" panose="020B0604030504040204" pitchFamily="34" charset="0"/>
              </a:rPr>
              <a:t>Visitor C#</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50</a:t>
            </a:fld>
            <a:endParaRPr lang="ru-RU" dirty="0"/>
          </a:p>
        </p:txBody>
      </p:sp>
      <p:sp>
        <p:nvSpPr>
          <p:cNvPr id="15" name="Текст 14">
            <a:extLst>
              <a:ext uri="{FF2B5EF4-FFF2-40B4-BE49-F238E27FC236}">
                <a16:creationId xmlns:a16="http://schemas.microsoft.com/office/drawing/2014/main" id="{85BBBA70-9951-4A24-8D57-B4CE5E202471}"/>
              </a:ext>
            </a:extLst>
          </p:cNvPr>
          <p:cNvSpPr>
            <a:spLocks noGrp="1"/>
          </p:cNvSpPr>
          <p:nvPr>
            <p:ph type="body" sz="quarter" idx="22"/>
          </p:nvPr>
        </p:nvSpPr>
        <p:spPr>
          <a:xfrm>
            <a:off x="2293256" y="1628259"/>
            <a:ext cx="20584669" cy="11942597"/>
          </a:xfrm>
        </p:spPr>
        <p:txBody>
          <a:bodyPr/>
          <a:lstStyle/>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err="1">
                <a:solidFill>
                  <a:srgbClr val="2B91AF"/>
                </a:solidFill>
                <a:latin typeface="Cascadia Mono" panose="020B0609020000020004" pitchFamily="49" charset="0"/>
              </a:rPr>
              <a:t>ObjectStructure</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List&lt;Element&gt; elements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List&lt;Element&gt;();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Add(Element element)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elements.Add</a:t>
            </a:r>
            <a:r>
              <a:rPr lang="en-US" sz="2800" dirty="0">
                <a:solidFill>
                  <a:srgbClr val="000000"/>
                </a:solidFill>
                <a:latin typeface="Cascadia Mono" panose="020B0609020000020004" pitchFamily="49" charset="0"/>
              </a:rPr>
              <a:t>(element);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Remove(Element element)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elements.Remove</a:t>
            </a:r>
            <a:r>
              <a:rPr lang="en-US" sz="2800" dirty="0">
                <a:solidFill>
                  <a:srgbClr val="000000"/>
                </a:solidFill>
                <a:latin typeface="Cascadia Mono" panose="020B0609020000020004" pitchFamily="49" charset="0"/>
              </a:rPr>
              <a:t>(element);</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public</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Accept(Visitor visitor)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foreach</a:t>
            </a:r>
            <a:r>
              <a:rPr lang="en-US" sz="2800" dirty="0">
                <a:solidFill>
                  <a:srgbClr val="000000"/>
                </a:solidFill>
                <a:latin typeface="Cascadia Mono" panose="020B0609020000020004" pitchFamily="49" charset="0"/>
              </a:rPr>
              <a:t> (Element </a:t>
            </a:r>
            <a:r>
              <a:rPr lang="en-US" sz="2800" dirty="0" err="1">
                <a:solidFill>
                  <a:srgbClr val="000000"/>
                </a:solidFill>
                <a:latin typeface="Cascadia Mono" panose="020B0609020000020004" pitchFamily="49" charset="0"/>
              </a:rPr>
              <a:t>element</a:t>
            </a:r>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in</a:t>
            </a:r>
            <a:r>
              <a:rPr lang="en-US" sz="2800" dirty="0">
                <a:solidFill>
                  <a:srgbClr val="000000"/>
                </a:solidFill>
                <a:latin typeface="Cascadia Mono" panose="020B0609020000020004" pitchFamily="49" charset="0"/>
              </a:rPr>
              <a:t> elements)</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element.Accept</a:t>
            </a:r>
            <a:r>
              <a:rPr lang="en-US" sz="2800" dirty="0">
                <a:solidFill>
                  <a:srgbClr val="000000"/>
                </a:solidFill>
                <a:latin typeface="Cascadia Mono" panose="020B0609020000020004" pitchFamily="49" charset="0"/>
              </a:rPr>
              <a:t>(visitor);</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p>
          <a:p>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Program</a:t>
            </a:r>
            <a:endParaRPr lang="en-US" sz="2800" dirty="0">
              <a:solidFill>
                <a:srgbClr val="000000"/>
              </a:solidFill>
              <a:latin typeface="Cascadia Mono" panose="020B0609020000020004" pitchFamily="49" charset="0"/>
            </a:endParaRPr>
          </a:p>
          <a:p>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void</a:t>
            </a:r>
            <a:r>
              <a:rPr lang="en-US" sz="2800" dirty="0">
                <a:solidFill>
                  <a:srgbClr val="000000"/>
                </a:solidFill>
                <a:latin typeface="Cascadia Mono" panose="020B0609020000020004" pitchFamily="49" charset="0"/>
              </a:rPr>
              <a:t> Main()</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        </a:t>
            </a:r>
            <a:r>
              <a:rPr lang="en-US" sz="2800" dirty="0">
                <a:solidFill>
                  <a:srgbClr val="0000FF"/>
                </a:solidFill>
                <a:latin typeface="Cascadia Mono" panose="020B0609020000020004" pitchFamily="49" charset="0"/>
              </a:rPr>
              <a:t>var</a:t>
            </a:r>
            <a:r>
              <a:rPr lang="en-US" sz="2800" dirty="0">
                <a:solidFill>
                  <a:srgbClr val="000000"/>
                </a:solidFill>
                <a:latin typeface="Cascadia Mono" panose="020B0609020000020004" pitchFamily="49" charset="0"/>
              </a:rPr>
              <a:t> structure = </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ObjectStructure</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structure.Add</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ElementA</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structure.Add</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ElementB</a:t>
            </a:r>
            <a:r>
              <a:rPr lang="en-US" sz="2800" dirty="0">
                <a:solidFill>
                  <a:srgbClr val="000000"/>
                </a:solidFill>
                <a:latin typeface="Cascadia Mono" panose="020B0609020000020004" pitchFamily="49" charset="0"/>
              </a:rPr>
              <a:t>());</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structure.Accept</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ConcreteVisitor1());</a:t>
            </a:r>
          </a:p>
          <a:p>
            <a:r>
              <a:rPr lang="en-US" sz="2800" dirty="0">
                <a:solidFill>
                  <a:srgbClr val="000000"/>
                </a:solidFill>
                <a:latin typeface="Cascadia Mono" panose="020B0609020000020004" pitchFamily="49" charset="0"/>
              </a:rPr>
              <a:t>        </a:t>
            </a:r>
            <a:r>
              <a:rPr lang="en-US" sz="2800" dirty="0" err="1">
                <a:solidFill>
                  <a:srgbClr val="000000"/>
                </a:solidFill>
                <a:latin typeface="Cascadia Mono" panose="020B0609020000020004" pitchFamily="49" charset="0"/>
              </a:rPr>
              <a:t>structure.Accept</a:t>
            </a:r>
            <a:r>
              <a:rPr lang="en-US" sz="2800" dirty="0">
                <a:solidFill>
                  <a:srgbClr val="000000"/>
                </a:solidFill>
                <a:latin typeface="Cascadia Mono" panose="020B0609020000020004" pitchFamily="49" charset="0"/>
              </a:rPr>
              <a:t>(</a:t>
            </a:r>
            <a:r>
              <a:rPr lang="en-US" sz="2800" dirty="0">
                <a:solidFill>
                  <a:srgbClr val="0000FF"/>
                </a:solidFill>
                <a:latin typeface="Cascadia Mono" panose="020B0609020000020004" pitchFamily="49" charset="0"/>
              </a:rPr>
              <a:t>new</a:t>
            </a:r>
            <a:r>
              <a:rPr lang="en-US" sz="2800" dirty="0">
                <a:solidFill>
                  <a:srgbClr val="000000"/>
                </a:solidFill>
                <a:latin typeface="Cascadia Mono" panose="020B0609020000020004" pitchFamily="49" charset="0"/>
              </a:rPr>
              <a:t> ConcreteVisitor2());</a:t>
            </a:r>
          </a:p>
          <a:p>
            <a:r>
              <a:rPr lang="en-US" sz="2800" dirty="0">
                <a:solidFill>
                  <a:srgbClr val="000000"/>
                </a:solidFill>
                <a:latin typeface="Cascadia Mono" panose="020B0609020000020004" pitchFamily="49" charset="0"/>
              </a:rPr>
              <a:t>    }</a:t>
            </a:r>
          </a:p>
          <a:p>
            <a:r>
              <a:rPr lang="en-US" sz="2800" dirty="0">
                <a:solidFill>
                  <a:srgbClr val="000000"/>
                </a:solidFill>
                <a:latin typeface="Cascadia Mono" panose="020B0609020000020004" pitchFamily="49" charset="0"/>
              </a:rPr>
              <a:t>}</a:t>
            </a:r>
            <a:endParaRPr lang="en-US" sz="4000" dirty="0"/>
          </a:p>
        </p:txBody>
      </p:sp>
    </p:spTree>
    <p:extLst>
      <p:ext uri="{BB962C8B-B14F-4D97-AF65-F5344CB8AC3E}">
        <p14:creationId xmlns:p14="http://schemas.microsoft.com/office/powerpoint/2010/main" val="853679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018971"/>
            <a:ext cx="15438474" cy="7678058"/>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Раздел 11</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ru-RU" sz="9600" b="1" dirty="0">
                <a:latin typeface="Tahoma" panose="020B0604030504040204" pitchFamily="34" charset="0"/>
                <a:ea typeface="Tahoma" panose="020B0604030504040204" pitchFamily="34" charset="0"/>
                <a:cs typeface="Tahoma" panose="020B0604030504040204" pitchFamily="34" charset="0"/>
              </a:rPr>
              <a:t>Архитектурные модели (паттерны)</a:t>
            </a:r>
            <a:br>
              <a:rPr lang="en-US"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MVC vs MVP vs MVVM</a:t>
            </a:r>
            <a:endParaRPr lang="ru-RU"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8086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4193039" y="382042"/>
            <a:ext cx="1599633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Модель-представление-контроллер</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52</a:t>
            </a:fld>
            <a:endParaRPr lang="ru-RU" dirty="0"/>
          </a:p>
        </p:txBody>
      </p:sp>
      <p:pic>
        <p:nvPicPr>
          <p:cNvPr id="3" name="Рисунок 2">
            <a:extLst>
              <a:ext uri="{FF2B5EF4-FFF2-40B4-BE49-F238E27FC236}">
                <a16:creationId xmlns:a16="http://schemas.microsoft.com/office/drawing/2014/main" id="{B0CB32F9-44D6-4127-B6EC-030D66E7C480}"/>
              </a:ext>
            </a:extLst>
          </p:cNvPr>
          <p:cNvPicPr>
            <a:picLocks noChangeAspect="1"/>
          </p:cNvPicPr>
          <p:nvPr/>
        </p:nvPicPr>
        <p:blipFill>
          <a:blip r:embed="rId3"/>
          <a:stretch>
            <a:fillRect/>
          </a:stretch>
        </p:blipFill>
        <p:spPr>
          <a:xfrm>
            <a:off x="3541485" y="1871222"/>
            <a:ext cx="17299440" cy="10695262"/>
          </a:xfrm>
          <a:prstGeom prst="rect">
            <a:avLst/>
          </a:prstGeom>
        </p:spPr>
      </p:pic>
    </p:spTree>
    <p:extLst>
      <p:ext uri="{BB962C8B-B14F-4D97-AF65-F5344CB8AC3E}">
        <p14:creationId xmlns:p14="http://schemas.microsoft.com/office/powerpoint/2010/main" val="251064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9337690" y="451013"/>
            <a:ext cx="5707031"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Модель</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53</a:t>
            </a:fld>
            <a:endParaRPr lang="ru-RU" dirty="0"/>
          </a:p>
        </p:txBody>
      </p:sp>
      <p:pic>
        <p:nvPicPr>
          <p:cNvPr id="3" name="Рисунок 2">
            <a:extLst>
              <a:ext uri="{FF2B5EF4-FFF2-40B4-BE49-F238E27FC236}">
                <a16:creationId xmlns:a16="http://schemas.microsoft.com/office/drawing/2014/main" id="{2EF4FCBF-8AF3-4F7C-8DBE-6DCC26106FBD}"/>
              </a:ext>
            </a:extLst>
          </p:cNvPr>
          <p:cNvPicPr>
            <a:picLocks noChangeAspect="1"/>
          </p:cNvPicPr>
          <p:nvPr/>
        </p:nvPicPr>
        <p:blipFill>
          <a:blip r:embed="rId3"/>
          <a:stretch>
            <a:fillRect/>
          </a:stretch>
        </p:blipFill>
        <p:spPr>
          <a:xfrm>
            <a:off x="3672114" y="2538318"/>
            <a:ext cx="17038184" cy="8639364"/>
          </a:xfrm>
          <a:prstGeom prst="rect">
            <a:avLst/>
          </a:prstGeom>
        </p:spPr>
      </p:pic>
    </p:spTree>
    <p:extLst>
      <p:ext uri="{BB962C8B-B14F-4D97-AF65-F5344CB8AC3E}">
        <p14:creationId xmlns:p14="http://schemas.microsoft.com/office/powerpoint/2010/main" val="2682230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619897" y="451013"/>
            <a:ext cx="7142618"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Представление</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54</a:t>
            </a:fld>
            <a:endParaRPr lang="ru-RU" dirty="0"/>
          </a:p>
        </p:txBody>
      </p:sp>
      <p:pic>
        <p:nvPicPr>
          <p:cNvPr id="3" name="Рисунок 2">
            <a:extLst>
              <a:ext uri="{FF2B5EF4-FFF2-40B4-BE49-F238E27FC236}">
                <a16:creationId xmlns:a16="http://schemas.microsoft.com/office/drawing/2014/main" id="{34B98A01-87F7-4A49-8784-534868672FBB}"/>
              </a:ext>
            </a:extLst>
          </p:cNvPr>
          <p:cNvPicPr>
            <a:picLocks noChangeAspect="1"/>
          </p:cNvPicPr>
          <p:nvPr/>
        </p:nvPicPr>
        <p:blipFill>
          <a:blip r:embed="rId3"/>
          <a:stretch>
            <a:fillRect/>
          </a:stretch>
        </p:blipFill>
        <p:spPr>
          <a:xfrm>
            <a:off x="4425269" y="2012804"/>
            <a:ext cx="15531874" cy="9690392"/>
          </a:xfrm>
          <a:prstGeom prst="rect">
            <a:avLst/>
          </a:prstGeom>
        </p:spPr>
      </p:pic>
    </p:spTree>
    <p:extLst>
      <p:ext uri="{BB962C8B-B14F-4D97-AF65-F5344CB8AC3E}">
        <p14:creationId xmlns:p14="http://schemas.microsoft.com/office/powerpoint/2010/main" val="985865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4</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Model-View-Controller</a:t>
            </a:r>
            <a:br>
              <a:rPr lang="en-US"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(MVC)</a:t>
            </a:r>
            <a:endParaRPr lang="ru-RU" sz="9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0249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9337690" y="451013"/>
            <a:ext cx="5707031"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Контроллер</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56</a:t>
            </a:fld>
            <a:endParaRPr lang="ru-RU" dirty="0"/>
          </a:p>
        </p:txBody>
      </p:sp>
      <p:pic>
        <p:nvPicPr>
          <p:cNvPr id="4" name="Рисунок 3">
            <a:extLst>
              <a:ext uri="{FF2B5EF4-FFF2-40B4-BE49-F238E27FC236}">
                <a16:creationId xmlns:a16="http://schemas.microsoft.com/office/drawing/2014/main" id="{75521655-C790-4223-8E3A-EDDCED505D49}"/>
              </a:ext>
            </a:extLst>
          </p:cNvPr>
          <p:cNvPicPr>
            <a:picLocks noChangeAspect="1"/>
          </p:cNvPicPr>
          <p:nvPr/>
        </p:nvPicPr>
        <p:blipFill>
          <a:blip r:embed="rId3"/>
          <a:stretch>
            <a:fillRect/>
          </a:stretch>
        </p:blipFill>
        <p:spPr>
          <a:xfrm>
            <a:off x="8157029" y="1954388"/>
            <a:ext cx="8068354" cy="9807224"/>
          </a:xfrm>
          <a:prstGeom prst="rect">
            <a:avLst/>
          </a:prstGeom>
        </p:spPr>
      </p:pic>
    </p:spTree>
    <p:extLst>
      <p:ext uri="{BB962C8B-B14F-4D97-AF65-F5344CB8AC3E}">
        <p14:creationId xmlns:p14="http://schemas.microsoft.com/office/powerpoint/2010/main" val="2201167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a:t>
            </a:r>
            <a:r>
              <a:rPr lang="en-US" sz="9600" b="1" dirty="0">
                <a:latin typeface="Tahoma" panose="020B0604030504040204" pitchFamily="34" charset="0"/>
                <a:ea typeface="Tahoma" panose="020B0604030504040204" pitchFamily="34" charset="0"/>
                <a:cs typeface="Tahoma" panose="020B0604030504040204" pitchFamily="34" charset="0"/>
              </a:rPr>
              <a:t>5</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Model-View-Presenter</a:t>
            </a:r>
            <a:br>
              <a:rPr lang="en-US"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(MVP)</a:t>
            </a:r>
            <a:endParaRPr lang="ru-RU" sz="9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88518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3844697" y="451013"/>
            <a:ext cx="16693018"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Модель-представление-</a:t>
            </a:r>
            <a:r>
              <a:rPr lang="ru-RU" sz="6600" dirty="0" err="1">
                <a:solidFill>
                  <a:schemeClr val="accent4"/>
                </a:solidFill>
                <a:ea typeface="Tahoma" panose="020B0604030504040204" pitchFamily="34" charset="0"/>
                <a:cs typeface="Tahoma" panose="020B0604030504040204" pitchFamily="34" charset="0"/>
              </a:rPr>
              <a:t>презентер</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58</a:t>
            </a:fld>
            <a:endParaRPr lang="ru-RU" dirty="0"/>
          </a:p>
        </p:txBody>
      </p:sp>
      <p:pic>
        <p:nvPicPr>
          <p:cNvPr id="3" name="Рисунок 2">
            <a:extLst>
              <a:ext uri="{FF2B5EF4-FFF2-40B4-BE49-F238E27FC236}">
                <a16:creationId xmlns:a16="http://schemas.microsoft.com/office/drawing/2014/main" id="{01D77A9D-D845-4635-AB62-92C7CE83DCF5}"/>
              </a:ext>
            </a:extLst>
          </p:cNvPr>
          <p:cNvPicPr>
            <a:picLocks noChangeAspect="1"/>
          </p:cNvPicPr>
          <p:nvPr/>
        </p:nvPicPr>
        <p:blipFill>
          <a:blip r:embed="rId3"/>
          <a:stretch>
            <a:fillRect/>
          </a:stretch>
        </p:blipFill>
        <p:spPr>
          <a:xfrm>
            <a:off x="7794171" y="1875692"/>
            <a:ext cx="8794068" cy="10465952"/>
          </a:xfrm>
          <a:prstGeom prst="rect">
            <a:avLst/>
          </a:prstGeom>
        </p:spPr>
      </p:pic>
    </p:spTree>
    <p:extLst>
      <p:ext uri="{BB962C8B-B14F-4D97-AF65-F5344CB8AC3E}">
        <p14:creationId xmlns:p14="http://schemas.microsoft.com/office/powerpoint/2010/main" val="3660826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6</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Model-View-View Model</a:t>
            </a:r>
            <a:br>
              <a:rPr lang="en-US" sz="9600" b="1" dirty="0">
                <a:latin typeface="Tahoma" panose="020B0604030504040204" pitchFamily="34" charset="0"/>
                <a:ea typeface="Tahoma" panose="020B0604030504040204" pitchFamily="34" charset="0"/>
                <a:cs typeface="Tahoma" panose="020B0604030504040204" pitchFamily="34" charset="0"/>
              </a:rPr>
            </a:br>
            <a:r>
              <a:rPr lang="en-US" sz="9600" b="1" dirty="0">
                <a:latin typeface="Tahoma" panose="020B0604030504040204" pitchFamily="34" charset="0"/>
                <a:ea typeface="Tahoma" panose="020B0604030504040204" pitchFamily="34" charset="0"/>
                <a:cs typeface="Tahoma" panose="020B0604030504040204" pitchFamily="34" charset="0"/>
              </a:rPr>
              <a:t>(MVVM)</a:t>
            </a:r>
            <a:endParaRPr lang="ru-RU" sz="96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48887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4047898" y="40649"/>
            <a:ext cx="16286616" cy="2107466"/>
          </a:xfrm>
        </p:spPr>
        <p:txBody>
          <a:bodyPr/>
          <a:lstStyle/>
          <a:p>
            <a:pPr algn="ctr"/>
            <a:r>
              <a:rPr lang="ru-RU" sz="6600" dirty="0">
                <a:solidFill>
                  <a:schemeClr val="accent4"/>
                </a:solidFill>
                <a:ea typeface="Tahoma" panose="020B0604030504040204" pitchFamily="34" charset="0"/>
                <a:cs typeface="Tahoma" panose="020B0604030504040204" pitchFamily="34" charset="0"/>
              </a:rPr>
              <a:t>Описание того, что должно быть в программе</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6</a:t>
            </a:fld>
            <a:endParaRPr lang="ru-RU" dirty="0"/>
          </a:p>
        </p:txBody>
      </p:sp>
      <p:pic>
        <p:nvPicPr>
          <p:cNvPr id="3" name="Рисунок 2">
            <a:extLst>
              <a:ext uri="{FF2B5EF4-FFF2-40B4-BE49-F238E27FC236}">
                <a16:creationId xmlns:a16="http://schemas.microsoft.com/office/drawing/2014/main" id="{594A1609-ECAD-4077-906C-5AE5C3326DF7}"/>
              </a:ext>
            </a:extLst>
          </p:cNvPr>
          <p:cNvPicPr>
            <a:picLocks noChangeAspect="1"/>
          </p:cNvPicPr>
          <p:nvPr/>
        </p:nvPicPr>
        <p:blipFill>
          <a:blip r:embed="rId3"/>
          <a:stretch>
            <a:fillRect/>
          </a:stretch>
        </p:blipFill>
        <p:spPr>
          <a:xfrm>
            <a:off x="4294641" y="2148115"/>
            <a:ext cx="15793130" cy="9814496"/>
          </a:xfrm>
          <a:prstGeom prst="rect">
            <a:avLst/>
          </a:prstGeom>
        </p:spPr>
      </p:pic>
    </p:spTree>
    <p:extLst>
      <p:ext uri="{BB962C8B-B14F-4D97-AF65-F5344CB8AC3E}">
        <p14:creationId xmlns:p14="http://schemas.microsoft.com/office/powerpoint/2010/main" val="1554176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3844697" y="451013"/>
            <a:ext cx="16693018"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Модель-представление-</a:t>
            </a:r>
            <a:r>
              <a:rPr lang="ru-RU" sz="6600" dirty="0" err="1">
                <a:solidFill>
                  <a:schemeClr val="accent4"/>
                </a:solidFill>
                <a:ea typeface="Tahoma" panose="020B0604030504040204" pitchFamily="34" charset="0"/>
                <a:cs typeface="Tahoma" panose="020B0604030504040204" pitchFamily="34" charset="0"/>
              </a:rPr>
              <a:t>презентер</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60</a:t>
            </a:fld>
            <a:endParaRPr lang="ru-RU" dirty="0"/>
          </a:p>
        </p:txBody>
      </p:sp>
      <p:pic>
        <p:nvPicPr>
          <p:cNvPr id="4" name="Рисунок 3">
            <a:extLst>
              <a:ext uri="{FF2B5EF4-FFF2-40B4-BE49-F238E27FC236}">
                <a16:creationId xmlns:a16="http://schemas.microsoft.com/office/drawing/2014/main" id="{81EAFD6F-1816-4CD2-B865-65D90F345306}"/>
              </a:ext>
            </a:extLst>
          </p:cNvPr>
          <p:cNvPicPr>
            <a:picLocks noChangeAspect="1"/>
          </p:cNvPicPr>
          <p:nvPr/>
        </p:nvPicPr>
        <p:blipFill>
          <a:blip r:embed="rId3"/>
          <a:stretch>
            <a:fillRect/>
          </a:stretch>
        </p:blipFill>
        <p:spPr>
          <a:xfrm>
            <a:off x="3489924" y="3512456"/>
            <a:ext cx="17402564" cy="6691088"/>
          </a:xfrm>
          <a:prstGeom prst="rect">
            <a:avLst/>
          </a:prstGeom>
        </p:spPr>
      </p:pic>
    </p:spTree>
    <p:extLst>
      <p:ext uri="{BB962C8B-B14F-4D97-AF65-F5344CB8AC3E}">
        <p14:creationId xmlns:p14="http://schemas.microsoft.com/office/powerpoint/2010/main" val="449066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61</a:t>
            </a:fld>
            <a:endParaRPr lang="ru-RU" dirty="0"/>
          </a:p>
        </p:txBody>
      </p:sp>
      <p:pic>
        <p:nvPicPr>
          <p:cNvPr id="7" name="Рисунок 6">
            <a:extLst>
              <a:ext uri="{FF2B5EF4-FFF2-40B4-BE49-F238E27FC236}">
                <a16:creationId xmlns:a16="http://schemas.microsoft.com/office/drawing/2014/main" id="{8754317F-064A-4EFC-8AAA-0557F2B1EE8C}"/>
              </a:ext>
            </a:extLst>
          </p:cNvPr>
          <p:cNvPicPr>
            <a:picLocks noChangeAspect="1"/>
          </p:cNvPicPr>
          <p:nvPr/>
        </p:nvPicPr>
        <p:blipFill>
          <a:blip r:embed="rId3"/>
          <a:stretch>
            <a:fillRect/>
          </a:stretch>
        </p:blipFill>
        <p:spPr>
          <a:xfrm>
            <a:off x="1899783" y="1418261"/>
            <a:ext cx="20582846" cy="11577850"/>
          </a:xfrm>
          <a:prstGeom prst="rect">
            <a:avLst/>
          </a:prstGeom>
        </p:spPr>
      </p:pic>
    </p:spTree>
    <p:extLst>
      <p:ext uri="{BB962C8B-B14F-4D97-AF65-F5344CB8AC3E}">
        <p14:creationId xmlns:p14="http://schemas.microsoft.com/office/powerpoint/2010/main" val="2580883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24071-DC5B-45E3-9CE1-21D50E6078B4}"/>
              </a:ext>
            </a:extLst>
          </p:cNvPr>
          <p:cNvSpPr>
            <a:spLocks noGrp="1"/>
          </p:cNvSpPr>
          <p:nvPr>
            <p:ph type="ctrTitle"/>
          </p:nvPr>
        </p:nvSpPr>
        <p:spPr>
          <a:xfrm>
            <a:off x="5904706" y="5791200"/>
            <a:ext cx="12573000" cy="2133600"/>
          </a:xfrm>
        </p:spPr>
        <p:txBody>
          <a:bodyPr/>
          <a:lstStyle/>
          <a:p>
            <a:pPr algn="ctr">
              <a:lnSpc>
                <a:spcPct val="100000"/>
              </a:lnSpc>
            </a:pPr>
            <a:r>
              <a:rPr lang="ru-RU" sz="9600" b="1" dirty="0"/>
              <a:t>Вопросы</a:t>
            </a:r>
            <a:endParaRPr lang="ru-RU" sz="7200" b="1" dirty="0"/>
          </a:p>
        </p:txBody>
      </p:sp>
    </p:spTree>
    <p:extLst>
      <p:ext uri="{BB962C8B-B14F-4D97-AF65-F5344CB8AC3E}">
        <p14:creationId xmlns:p14="http://schemas.microsoft.com/office/powerpoint/2010/main" val="303554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ctrTitle"/>
          </p:nvPr>
        </p:nvSpPr>
        <p:spPr>
          <a:xfrm>
            <a:off x="4471969" y="3466214"/>
            <a:ext cx="15438474" cy="6783572"/>
          </a:xfrm>
        </p:spPr>
        <p:txBody>
          <a:bodyPr anchor="ctr"/>
          <a:lstStyle/>
          <a:p>
            <a:pPr algn="ctr">
              <a:lnSpc>
                <a:spcPct val="100000"/>
              </a:lnSpc>
            </a:pPr>
            <a:r>
              <a:rPr lang="ru-RU" sz="9600" b="1" dirty="0">
                <a:latin typeface="Tahoma" panose="020B0604030504040204" pitchFamily="34" charset="0"/>
                <a:ea typeface="Tahoma" panose="020B0604030504040204" pitchFamily="34" charset="0"/>
                <a:cs typeface="Tahoma" panose="020B0604030504040204" pitchFamily="34" charset="0"/>
              </a:rPr>
              <a:t>Глава 1</a:t>
            </a:r>
            <a:br>
              <a:rPr lang="ru-RU" sz="9600" b="1" dirty="0">
                <a:latin typeface="Tahoma" panose="020B0604030504040204" pitchFamily="34" charset="0"/>
                <a:ea typeface="Tahoma" panose="020B0604030504040204" pitchFamily="34" charset="0"/>
                <a:cs typeface="Tahoma" panose="020B0604030504040204" pitchFamily="34" charset="0"/>
              </a:rPr>
            </a:br>
            <a:br>
              <a:rPr lang="ru-RU" sz="9600" b="1" dirty="0">
                <a:latin typeface="Tahoma" panose="020B0604030504040204" pitchFamily="34" charset="0"/>
                <a:ea typeface="Tahoma" panose="020B0604030504040204" pitchFamily="34" charset="0"/>
                <a:cs typeface="Tahoma" panose="020B0604030504040204" pitchFamily="34" charset="0"/>
              </a:rPr>
            </a:br>
            <a:r>
              <a:rPr lang="ru-RU" sz="9600" b="1" dirty="0">
                <a:latin typeface="Tahoma" panose="020B0604030504040204" pitchFamily="34" charset="0"/>
                <a:ea typeface="Tahoma" panose="020B0604030504040204" pitchFamily="34" charset="0"/>
                <a:cs typeface="Tahoma" panose="020B0604030504040204" pitchFamily="34" charset="0"/>
              </a:rPr>
              <a:t>Порождающие паттерны</a:t>
            </a:r>
            <a:endParaRPr lang="ru-RU" sz="7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759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6587897" y="382042"/>
            <a:ext cx="11206618" cy="1424679"/>
          </a:xfrm>
        </p:spPr>
        <p:txBody>
          <a:bodyPr/>
          <a:lstStyle/>
          <a:p>
            <a:pPr algn="ctr"/>
            <a:r>
              <a:rPr lang="en-US" sz="6600" dirty="0">
                <a:solidFill>
                  <a:schemeClr val="accent4"/>
                </a:solidFill>
                <a:ea typeface="Tahoma" panose="020B0604030504040204" pitchFamily="34" charset="0"/>
                <a:cs typeface="Tahoma" panose="020B0604030504040204" pitchFamily="34" charset="0"/>
              </a:rPr>
              <a:t>Creational design pattern</a:t>
            </a:r>
            <a:endParaRPr lang="ru-RU" sz="6600" dirty="0">
              <a:solidFill>
                <a:schemeClr val="accent4"/>
              </a:solidFill>
              <a:ea typeface="Tahoma" panose="020B0604030504040204" pitchFamily="34" charset="0"/>
              <a:cs typeface="Tahoma" panose="020B0604030504040204" pitchFamily="34" charset="0"/>
            </a:endParaRP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8</a:t>
            </a:fld>
            <a:endParaRPr lang="ru-RU" dirty="0"/>
          </a:p>
        </p:txBody>
      </p:sp>
      <p:pic>
        <p:nvPicPr>
          <p:cNvPr id="5" name="Рисунок 4">
            <a:extLst>
              <a:ext uri="{FF2B5EF4-FFF2-40B4-BE49-F238E27FC236}">
                <a16:creationId xmlns:a16="http://schemas.microsoft.com/office/drawing/2014/main" id="{B8DEDF60-75DF-4E04-B767-0EAF2CF56649}"/>
              </a:ext>
            </a:extLst>
          </p:cNvPr>
          <p:cNvPicPr>
            <a:picLocks noChangeAspect="1"/>
          </p:cNvPicPr>
          <p:nvPr/>
        </p:nvPicPr>
        <p:blipFill>
          <a:blip r:embed="rId3"/>
          <a:stretch>
            <a:fillRect/>
          </a:stretch>
        </p:blipFill>
        <p:spPr>
          <a:xfrm>
            <a:off x="3612469" y="1907564"/>
            <a:ext cx="17157474" cy="10723422"/>
          </a:xfrm>
          <a:prstGeom prst="rect">
            <a:avLst/>
          </a:prstGeom>
        </p:spPr>
      </p:pic>
    </p:spTree>
    <p:extLst>
      <p:ext uri="{BB962C8B-B14F-4D97-AF65-F5344CB8AC3E}">
        <p14:creationId xmlns:p14="http://schemas.microsoft.com/office/powerpoint/2010/main" val="284672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459BE-2ECC-4856-B21E-2494872DD993}"/>
              </a:ext>
            </a:extLst>
          </p:cNvPr>
          <p:cNvSpPr>
            <a:spLocks noGrp="1"/>
          </p:cNvSpPr>
          <p:nvPr>
            <p:ph type="ctrTitle"/>
          </p:nvPr>
        </p:nvSpPr>
        <p:spPr>
          <a:xfrm>
            <a:off x="8445725" y="382042"/>
            <a:ext cx="7490962" cy="1424679"/>
          </a:xfrm>
        </p:spPr>
        <p:txBody>
          <a:bodyPr/>
          <a:lstStyle/>
          <a:p>
            <a:pPr algn="ctr"/>
            <a:r>
              <a:rPr lang="ru-RU" sz="6600" dirty="0">
                <a:solidFill>
                  <a:schemeClr val="accent4"/>
                </a:solidFill>
                <a:ea typeface="Tahoma" panose="020B0604030504040204" pitchFamily="34" charset="0"/>
                <a:cs typeface="Tahoma" panose="020B0604030504040204" pitchFamily="34" charset="0"/>
              </a:rPr>
              <a:t>Одиночка</a:t>
            </a:r>
          </a:p>
        </p:txBody>
      </p:sp>
      <p:sp>
        <p:nvSpPr>
          <p:cNvPr id="6" name="Номер слайда 5">
            <a:extLst>
              <a:ext uri="{FF2B5EF4-FFF2-40B4-BE49-F238E27FC236}">
                <a16:creationId xmlns:a16="http://schemas.microsoft.com/office/drawing/2014/main" id="{29DA9633-816B-4C35-B666-ABCD436025CA}"/>
              </a:ext>
            </a:extLst>
          </p:cNvPr>
          <p:cNvSpPr>
            <a:spLocks noGrp="1"/>
          </p:cNvSpPr>
          <p:nvPr>
            <p:ph type="sldNum" sz="quarter" idx="20"/>
          </p:nvPr>
        </p:nvSpPr>
        <p:spPr/>
        <p:txBody>
          <a:bodyPr/>
          <a:lstStyle/>
          <a:p>
            <a:fld id="{66B5E2A4-72D4-4DC4-9470-54C0EE06E412}" type="slidenum">
              <a:rPr lang="ru-RU" smtClean="0"/>
              <a:pPr/>
              <a:t>9</a:t>
            </a:fld>
            <a:endParaRPr lang="ru-RU" dirty="0"/>
          </a:p>
        </p:txBody>
      </p:sp>
      <p:pic>
        <p:nvPicPr>
          <p:cNvPr id="3" name="Рисунок 2">
            <a:extLst>
              <a:ext uri="{FF2B5EF4-FFF2-40B4-BE49-F238E27FC236}">
                <a16:creationId xmlns:a16="http://schemas.microsoft.com/office/drawing/2014/main" id="{40239181-86A3-456B-82EA-9A78FB35614E}"/>
              </a:ext>
            </a:extLst>
          </p:cNvPr>
          <p:cNvPicPr>
            <a:picLocks noChangeAspect="1"/>
          </p:cNvPicPr>
          <p:nvPr/>
        </p:nvPicPr>
        <p:blipFill>
          <a:blip r:embed="rId3"/>
          <a:stretch>
            <a:fillRect/>
          </a:stretch>
        </p:blipFill>
        <p:spPr>
          <a:xfrm>
            <a:off x="3070047" y="3875314"/>
            <a:ext cx="18242318" cy="5965372"/>
          </a:xfrm>
          <a:prstGeom prst="rect">
            <a:avLst/>
          </a:prstGeom>
        </p:spPr>
      </p:pic>
    </p:spTree>
    <p:extLst>
      <p:ext uri="{BB962C8B-B14F-4D97-AF65-F5344CB8AC3E}">
        <p14:creationId xmlns:p14="http://schemas.microsoft.com/office/powerpoint/2010/main" val="19738679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b046ea12b569ac8bf86d82b576cb1034ccd2f"/>
</p:tagLst>
</file>

<file path=ppt/theme/theme1.xml><?xml version="1.0" encoding="utf-8"?>
<a:theme xmlns:a="http://schemas.openxmlformats.org/drawingml/2006/main" name="Misis">
  <a:themeElements>
    <a:clrScheme name="MISIS">
      <a:dk1>
        <a:sysClr val="windowText" lastClr="000000"/>
      </a:dk1>
      <a:lt1>
        <a:srgbClr val="FFFFFF"/>
      </a:lt1>
      <a:dk2>
        <a:srgbClr val="505569"/>
      </a:dk2>
      <a:lt2>
        <a:srgbClr val="FFFFFF"/>
      </a:lt2>
      <a:accent1>
        <a:srgbClr val="0541F0"/>
      </a:accent1>
      <a:accent2>
        <a:srgbClr val="37EBFF"/>
      </a:accent2>
      <a:accent3>
        <a:srgbClr val="505569"/>
      </a:accent3>
      <a:accent4>
        <a:srgbClr val="0541F0"/>
      </a:accent4>
      <a:accent5>
        <a:srgbClr val="0A1E64"/>
      </a:accent5>
      <a:accent6>
        <a:srgbClr val="0A1E64"/>
      </a:accent6>
      <a:hlink>
        <a:srgbClr val="00B5E2"/>
      </a:hlink>
      <a:folHlink>
        <a:srgbClr val="E4002B"/>
      </a:folHlink>
    </a:clrScheme>
    <a:fontScheme name="Другая 9">
      <a:majorFont>
        <a:latin typeface="Tahoma"/>
        <a:ea typeface=""/>
        <a:cs typeface=""/>
      </a:majorFont>
      <a:minorFont>
        <a:latin typeface="Tahoma"/>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6823</TotalTime>
  <Words>6358</Words>
  <Application>Microsoft Office PowerPoint</Application>
  <PresentationFormat>Произвольный</PresentationFormat>
  <Paragraphs>977</Paragraphs>
  <Slides>62</Slides>
  <Notes>60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62</vt:i4>
      </vt:variant>
    </vt:vector>
  </HeadingPairs>
  <TitlesOfParts>
    <vt:vector size="69" baseType="lpstr">
      <vt:lpstr>Arial</vt:lpstr>
      <vt:lpstr>TT Norms Pro Medium</vt:lpstr>
      <vt:lpstr>Cascadia Mono</vt:lpstr>
      <vt:lpstr>TT Norms Pro</vt:lpstr>
      <vt:lpstr>Calibri</vt:lpstr>
      <vt:lpstr>Tahoma</vt:lpstr>
      <vt:lpstr>Misis</vt:lpstr>
      <vt:lpstr>Объектно-ориентированное программирование</vt:lpstr>
      <vt:lpstr>Раздел 10  Шаблоны (паттерны) проектирования</vt:lpstr>
      <vt:lpstr>Презентация PowerPoint</vt:lpstr>
      <vt:lpstr>Презентация PowerPoint</vt:lpstr>
      <vt:lpstr>Виды отношений объектов</vt:lpstr>
      <vt:lpstr>Описание того, что должно быть в программе</vt:lpstr>
      <vt:lpstr>Глава 1  Порождающие паттерны</vt:lpstr>
      <vt:lpstr>Creational design pattern</vt:lpstr>
      <vt:lpstr>Одиночка</vt:lpstr>
      <vt:lpstr>Singleton C#</vt:lpstr>
      <vt:lpstr>Lazy Singleton C#</vt:lpstr>
      <vt:lpstr>Прототип </vt:lpstr>
      <vt:lpstr>Prototype C#</vt:lpstr>
      <vt:lpstr>Строитель</vt:lpstr>
      <vt:lpstr>Builder C#</vt:lpstr>
      <vt:lpstr>Builder C#</vt:lpstr>
      <vt:lpstr>Фабричный метод</vt:lpstr>
      <vt:lpstr>Factory Method C#</vt:lpstr>
      <vt:lpstr>Абстрактная фабрика</vt:lpstr>
      <vt:lpstr>Abstract Factory C#</vt:lpstr>
      <vt:lpstr>Abstract Factory C#</vt:lpstr>
      <vt:lpstr>Глава 2  Структурные паттерны</vt:lpstr>
      <vt:lpstr>Структурные паттерны</vt:lpstr>
      <vt:lpstr>Декоратор</vt:lpstr>
      <vt:lpstr>Decorator C#</vt:lpstr>
      <vt:lpstr>Decorator C#</vt:lpstr>
      <vt:lpstr>Адаптер</vt:lpstr>
      <vt:lpstr>Adapter C#</vt:lpstr>
      <vt:lpstr>Фасад</vt:lpstr>
      <vt:lpstr>Facade C#</vt:lpstr>
      <vt:lpstr>Facade C#</vt:lpstr>
      <vt:lpstr>Мост</vt:lpstr>
      <vt:lpstr>Bridge C#</vt:lpstr>
      <vt:lpstr>Bridge C#</vt:lpstr>
      <vt:lpstr>Глава 3  Поведенческие паттерны</vt:lpstr>
      <vt:lpstr>Поведенческие паттерны</vt:lpstr>
      <vt:lpstr>Шаблонный метод</vt:lpstr>
      <vt:lpstr>Template Method C#</vt:lpstr>
      <vt:lpstr>Стратегия</vt:lpstr>
      <vt:lpstr>Strategy C#</vt:lpstr>
      <vt:lpstr>Наблюдатель</vt:lpstr>
      <vt:lpstr>Observer C#</vt:lpstr>
      <vt:lpstr>Observer C#</vt:lpstr>
      <vt:lpstr>Состояние</vt:lpstr>
      <vt:lpstr>NOT State C#</vt:lpstr>
      <vt:lpstr>State C#</vt:lpstr>
      <vt:lpstr>Посетитель</vt:lpstr>
      <vt:lpstr>Visitor C#</vt:lpstr>
      <vt:lpstr>Visitor C#</vt:lpstr>
      <vt:lpstr>Visitor C#</vt:lpstr>
      <vt:lpstr>Раздел 11  Архитектурные модели (паттерны) MVC vs MVP vs MVVM</vt:lpstr>
      <vt:lpstr>Модель-представление-контроллер</vt:lpstr>
      <vt:lpstr>Модель</vt:lpstr>
      <vt:lpstr>Представление</vt:lpstr>
      <vt:lpstr>Глава 4  Model-View-Controller (MVC)</vt:lpstr>
      <vt:lpstr>Контроллер</vt:lpstr>
      <vt:lpstr>Глава 5  Model-View-Presenter (MVP)</vt:lpstr>
      <vt:lpstr>Модель-представление-презентер</vt:lpstr>
      <vt:lpstr>Глава 6  Model-View-View Model (MVVM)</vt:lpstr>
      <vt:lpstr>Модель-представление-презентер</vt:lpstr>
      <vt:lpstr>Презентация PowerPoint</vt:lpstr>
      <vt:lpstr>Вопросы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ДД</dc:creator>
  <cp:lastModifiedBy>Маркосиас M</cp:lastModifiedBy>
  <cp:revision>329</cp:revision>
  <dcterms:created xsi:type="dcterms:W3CDTF">2022-07-26T11:52:44Z</dcterms:created>
  <dcterms:modified xsi:type="dcterms:W3CDTF">2024-04-17T09:29:50Z</dcterms:modified>
</cp:coreProperties>
</file>